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3.jpg" ContentType="image/jpeg"/>
  <Override PartName="/ppt/media/image15.jp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256" r:id="rId2"/>
    <p:sldId id="257" r:id="rId3"/>
    <p:sldId id="258" r:id="rId4"/>
    <p:sldId id="259" r:id="rId5"/>
    <p:sldId id="260" r:id="rId6"/>
    <p:sldId id="261" r:id="rId7"/>
    <p:sldId id="262" r:id="rId8"/>
    <p:sldId id="263" r:id="rId9"/>
    <p:sldId id="264" r:id="rId10"/>
    <p:sldId id="265" r:id="rId11"/>
    <p:sldId id="319" r:id="rId12"/>
    <p:sldId id="320" r:id="rId13"/>
    <p:sldId id="321" r:id="rId14"/>
    <p:sldId id="322" r:id="rId15"/>
    <p:sldId id="323" r:id="rId16"/>
    <p:sldId id="324" r:id="rId17"/>
    <p:sldId id="325" r:id="rId18"/>
    <p:sldId id="326" r:id="rId19"/>
    <p:sldId id="327" r:id="rId20"/>
    <p:sldId id="328" r:id="rId21"/>
    <p:sldId id="329" r:id="rId22"/>
    <p:sldId id="330" r:id="rId23"/>
    <p:sldId id="331" r:id="rId24"/>
    <p:sldId id="332" r:id="rId25"/>
    <p:sldId id="333" r:id="rId26"/>
    <p:sldId id="338" r:id="rId27"/>
    <p:sldId id="339" r:id="rId28"/>
    <p:sldId id="340" r:id="rId29"/>
    <p:sldId id="342" r:id="rId30"/>
    <p:sldId id="343" r:id="rId31"/>
    <p:sldId id="344" r:id="rId32"/>
    <p:sldId id="345" r:id="rId33"/>
    <p:sldId id="346" r:id="rId34"/>
    <p:sldId id="347" r:id="rId35"/>
    <p:sldId id="348" r:id="rId36"/>
    <p:sldId id="349" r:id="rId37"/>
    <p:sldId id="350" r:id="rId38"/>
    <p:sldId id="351" r:id="rId39"/>
    <p:sldId id="352" r:id="rId40"/>
    <p:sldId id="353" r:id="rId41"/>
    <p:sldId id="266" r:id="rId42"/>
    <p:sldId id="267" r:id="rId43"/>
    <p:sldId id="268" r:id="rId44"/>
    <p:sldId id="269" r:id="rId45"/>
    <p:sldId id="270" r:id="rId46"/>
    <p:sldId id="271" r:id="rId47"/>
    <p:sldId id="334" r:id="rId48"/>
    <p:sldId id="335" r:id="rId49"/>
    <p:sldId id="272" r:id="rId50"/>
    <p:sldId id="273" r:id="rId51"/>
    <p:sldId id="274" r:id="rId52"/>
    <p:sldId id="275" r:id="rId53"/>
    <p:sldId id="276" r:id="rId54"/>
    <p:sldId id="277" r:id="rId55"/>
    <p:sldId id="278" r:id="rId56"/>
    <p:sldId id="279" r:id="rId57"/>
    <p:sldId id="281" r:id="rId58"/>
    <p:sldId id="282" r:id="rId59"/>
    <p:sldId id="283" r:id="rId60"/>
    <p:sldId id="284" r:id="rId61"/>
    <p:sldId id="285" r:id="rId62"/>
    <p:sldId id="286" r:id="rId63"/>
    <p:sldId id="287" r:id="rId64"/>
    <p:sldId id="288" r:id="rId65"/>
    <p:sldId id="289" r:id="rId66"/>
    <p:sldId id="290" r:id="rId67"/>
    <p:sldId id="291" r:id="rId68"/>
    <p:sldId id="294" r:id="rId69"/>
    <p:sldId id="295" r:id="rId70"/>
    <p:sldId id="296" r:id="rId71"/>
    <p:sldId id="297" r:id="rId72"/>
    <p:sldId id="298" r:id="rId73"/>
    <p:sldId id="299" r:id="rId74"/>
    <p:sldId id="300" r:id="rId75"/>
    <p:sldId id="301" r:id="rId76"/>
    <p:sldId id="302" r:id="rId77"/>
    <p:sldId id="303" r:id="rId78"/>
    <p:sldId id="304" r:id="rId79"/>
    <p:sldId id="305" r:id="rId80"/>
    <p:sldId id="306" r:id="rId81"/>
    <p:sldId id="307" r:id="rId82"/>
    <p:sldId id="308" r:id="rId83"/>
    <p:sldId id="309" r:id="rId84"/>
    <p:sldId id="310" r:id="rId85"/>
    <p:sldId id="311" r:id="rId86"/>
    <p:sldId id="312" r:id="rId87"/>
    <p:sldId id="318" r:id="rId88"/>
    <p:sldId id="314" r:id="rId89"/>
    <p:sldId id="315" r:id="rId90"/>
    <p:sldId id="316" r:id="rId91"/>
    <p:sldId id="317" r:id="rId92"/>
    <p:sldId id="336" r:id="rId93"/>
    <p:sldId id="337" r:id="rId94"/>
  </p:sldIdLst>
  <p:sldSz cx="9144000" cy="6858000" type="screen4x3"/>
  <p:notesSz cx="9144000"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862"/>
    <p:restoredTop sz="84244"/>
  </p:normalViewPr>
  <p:slideViewPr>
    <p:cSldViewPr>
      <p:cViewPr varScale="1">
        <p:scale>
          <a:sx n="89" d="100"/>
          <a:sy n="89" d="100"/>
        </p:scale>
        <p:origin x="440"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932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kern="1200" dirty="0">
                <a:solidFill>
                  <a:schemeClr val="tx1"/>
                </a:solidFill>
                <a:effectLst/>
                <a:latin typeface="+mn-lt"/>
                <a:ea typeface="+mn-ea"/>
                <a:cs typeface="+mn-cs"/>
              </a:rPr>
              <a:t>Going back to machine reading and understanding,</a:t>
            </a:r>
            <a:r>
              <a:rPr lang="en-US" sz="1200" kern="1200" baseline="0" dirty="0">
                <a:solidFill>
                  <a:schemeClr val="tx1"/>
                </a:solidFill>
                <a:effectLst/>
                <a:latin typeface="+mn-lt"/>
                <a:ea typeface="+mn-ea"/>
                <a:cs typeface="+mn-cs"/>
              </a:rPr>
              <a:t> what I want to focus in this talk is the task of n</a:t>
            </a:r>
            <a:r>
              <a:rPr lang="en-US" sz="1200" kern="1200" dirty="0">
                <a:solidFill>
                  <a:schemeClr val="tx1"/>
                </a:solidFill>
                <a:effectLst/>
                <a:latin typeface="+mn-lt"/>
                <a:ea typeface="+mn-ea"/>
                <a:cs typeface="+mn-cs"/>
              </a:rPr>
              <a:t>atural language understanding, which </a:t>
            </a:r>
            <a:r>
              <a:rPr lang="en-US" sz="1200" i="1" kern="1200" dirty="0">
                <a:solidFill>
                  <a:schemeClr val="tx1"/>
                </a:solidFill>
                <a:effectLst/>
                <a:latin typeface="+mn-lt"/>
                <a:ea typeface="+mn-ea"/>
                <a:cs typeface="+mn-cs"/>
              </a:rPr>
              <a:t>can</a:t>
            </a:r>
            <a:r>
              <a:rPr lang="en-US" sz="1200" kern="1200" dirty="0">
                <a:solidFill>
                  <a:schemeClr val="tx1"/>
                </a:solidFill>
                <a:effectLst/>
                <a:latin typeface="+mn-lt"/>
                <a:ea typeface="+mn-ea"/>
                <a:cs typeface="+mn-cs"/>
              </a:rPr>
              <a:t> be formulated in one way</a:t>
            </a:r>
            <a:r>
              <a:rPr lang="en-US" sz="1200" kern="1200" baseline="0" dirty="0">
                <a:solidFill>
                  <a:schemeClr val="tx1"/>
                </a:solidFill>
                <a:effectLst/>
                <a:latin typeface="+mn-lt"/>
                <a:ea typeface="+mn-ea"/>
                <a:cs typeface="+mn-cs"/>
              </a:rPr>
              <a:t> as the </a:t>
            </a:r>
            <a:r>
              <a:rPr lang="en-US" sz="1200" kern="1200" dirty="0">
                <a:solidFill>
                  <a:schemeClr val="tx1"/>
                </a:solidFill>
                <a:effectLst/>
                <a:latin typeface="+mn-lt"/>
                <a:ea typeface="+mn-ea"/>
                <a:cs typeface="+mn-cs"/>
              </a:rPr>
              <a:t>the task of mapping natural language such as the ones we</a:t>
            </a:r>
            <a:r>
              <a:rPr lang="en-US" sz="1200" kern="1200" baseline="0" dirty="0">
                <a:solidFill>
                  <a:schemeClr val="tx1"/>
                </a:solidFill>
                <a:effectLst/>
                <a:latin typeface="+mn-lt"/>
                <a:ea typeface="+mn-ea"/>
                <a:cs typeface="+mn-cs"/>
              </a:rPr>
              <a:t> found in</a:t>
            </a:r>
            <a:r>
              <a:rPr lang="en-US" sz="1200" kern="1200" dirty="0">
                <a:solidFill>
                  <a:schemeClr val="tx1"/>
                </a:solidFill>
                <a:effectLst/>
                <a:latin typeface="+mn-lt"/>
                <a:ea typeface="+mn-ea"/>
                <a:cs typeface="+mn-cs"/>
              </a:rPr>
              <a:t> text to its meaning </a:t>
            </a:r>
            <a:r>
              <a:rPr lang="en-US" sz="1200" i="1" kern="1200" dirty="0">
                <a:solidFill>
                  <a:schemeClr val="tx1"/>
                </a:solidFill>
                <a:effectLst/>
                <a:latin typeface="+mn-lt"/>
                <a:ea typeface="+mn-ea"/>
                <a:cs typeface="+mn-cs"/>
              </a:rPr>
              <a:t>representation</a:t>
            </a:r>
            <a:r>
              <a:rPr lang="en-US" sz="1200" kern="1200" dirty="0">
                <a:solidFill>
                  <a:schemeClr val="tx1"/>
                </a:solidFill>
                <a:effectLst/>
                <a:latin typeface="+mn-lt"/>
                <a:ea typeface="+mn-ea"/>
                <a:cs typeface="+mn-cs"/>
              </a:rPr>
              <a:t>: entities and relations in the world.</a:t>
            </a:r>
          </a:p>
          <a:p>
            <a:endParaRPr lang="en-US" dirty="0"/>
          </a:p>
          <a:p>
            <a:r>
              <a:rPr lang="en-US" sz="1200" u="none" kern="1200" baseline="0" dirty="0">
                <a:solidFill>
                  <a:schemeClr val="tx1"/>
                </a:solidFill>
                <a:latin typeface="+mn-lt"/>
                <a:ea typeface="+mn-ea"/>
                <a:cs typeface="+mn-cs"/>
              </a:rPr>
              <a:t>Some of these entities and relations in the world are already being catalogued by humans in the ontologies found in knowledge bases such as NELL</a:t>
            </a:r>
          </a:p>
          <a:p>
            <a:endParaRPr lang="en-US" sz="1200" u="none" kern="1200" baseline="0" dirty="0">
              <a:solidFill>
                <a:schemeClr val="tx1"/>
              </a:solidFill>
              <a:latin typeface="+mn-lt"/>
              <a:ea typeface="+mn-ea"/>
              <a:cs typeface="+mn-cs"/>
            </a:endParaRPr>
          </a:p>
          <a:p>
            <a:r>
              <a:rPr lang="en-US" sz="1200" u="none" kern="1200" baseline="0" dirty="0">
                <a:solidFill>
                  <a:schemeClr val="tx1"/>
                </a:solidFill>
                <a:latin typeface="+mn-lt"/>
                <a:ea typeface="+mn-ea"/>
                <a:cs typeface="+mn-cs"/>
              </a:rPr>
              <a:t>Therefore, one of the way we can do natural language understanding is by mapping natural language text to entities and relations in the knowledge bases.</a:t>
            </a:r>
          </a:p>
          <a:p>
            <a:endParaRPr lang="en-US" dirty="0"/>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6BB3CED-4223-F14F-951A-6DC877F47666}" type="slidenum">
              <a:rPr lang="en-US" smtClean="0"/>
              <a:t>11</a:t>
            </a:fld>
            <a:endParaRPr lang="en-US"/>
          </a:p>
        </p:txBody>
      </p:sp>
    </p:spTree>
    <p:extLst>
      <p:ext uri="{BB962C8B-B14F-4D97-AF65-F5344CB8AC3E}">
        <p14:creationId xmlns:p14="http://schemas.microsoft.com/office/powerpoint/2010/main" val="2096065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u="none" kern="1200" baseline="0" dirty="0">
                <a:solidFill>
                  <a:schemeClr val="tx1"/>
                </a:solidFill>
                <a:effectLst/>
                <a:latin typeface="+mn-lt"/>
                <a:ea typeface="+mn-ea"/>
                <a:cs typeface="+mn-cs"/>
              </a:rPr>
              <a:t>There are several advantages to incorporating knowledge in knowledge bases into language understanding algorithms. One important advantage is that it provides a way of tapping into the knowledge that is available in the knowledge bases; which is not necessarily stated in the text.  </a:t>
            </a:r>
          </a:p>
          <a:p>
            <a:endParaRPr lang="en-US" sz="1200" u="none" kern="1200" baseline="0" dirty="0">
              <a:solidFill>
                <a:schemeClr val="tx1"/>
              </a:solidFill>
              <a:effectLst/>
              <a:latin typeface="+mn-lt"/>
              <a:ea typeface="+mn-ea"/>
              <a:cs typeface="+mn-cs"/>
            </a:endParaRPr>
          </a:p>
          <a:p>
            <a:r>
              <a:rPr lang="en-US" sz="1200" u="none" kern="1200" baseline="0" dirty="0">
                <a:solidFill>
                  <a:schemeClr val="tx1"/>
                </a:solidFill>
                <a:effectLst/>
                <a:latin typeface="+mn-lt"/>
                <a:ea typeface="+mn-ea"/>
                <a:cs typeface="+mn-cs"/>
              </a:rPr>
              <a:t>By linking text to the knowledge base, we have access to more information about the relation and entities than what are expressed in text.</a:t>
            </a:r>
          </a:p>
          <a:p>
            <a:endParaRPr lang="en-US" sz="1200" u="none" kern="1200" baseline="0" dirty="0">
              <a:solidFill>
                <a:schemeClr val="tx1"/>
              </a:solidFill>
              <a:effectLst/>
              <a:latin typeface="+mn-lt"/>
              <a:ea typeface="+mn-ea"/>
              <a:cs typeface="+mn-cs"/>
            </a:endParaRPr>
          </a:p>
          <a:p>
            <a:r>
              <a:rPr lang="en-US" sz="1200" u="none" kern="1200" baseline="0" dirty="0">
                <a:solidFill>
                  <a:schemeClr val="tx1"/>
                </a:solidFill>
                <a:effectLst/>
                <a:latin typeface="+mn-lt"/>
                <a:ea typeface="+mn-ea"/>
                <a:cs typeface="+mn-cs"/>
              </a:rPr>
              <a:t>Such background knowledge can be useful for natural language understanding. For example, we can do inference over the knowledge base to resolve ambiguities. </a:t>
            </a:r>
          </a:p>
          <a:p>
            <a:endParaRPr lang="en-US" sz="1200" u="none" kern="1200" baseline="0" dirty="0">
              <a:solidFill>
                <a:schemeClr val="tx1"/>
              </a:solidFill>
              <a:effectLst/>
              <a:latin typeface="+mn-lt"/>
              <a:ea typeface="+mn-ea"/>
              <a:cs typeface="+mn-cs"/>
            </a:endParaRPr>
          </a:p>
          <a:p>
            <a:r>
              <a:rPr lang="en-US" sz="1200" u="none" kern="1200" baseline="0" dirty="0">
                <a:solidFill>
                  <a:schemeClr val="tx1"/>
                </a:solidFill>
                <a:effectLst/>
                <a:latin typeface="+mn-lt"/>
                <a:ea typeface="+mn-ea"/>
                <a:cs typeface="+mn-cs"/>
              </a:rPr>
              <a:t>Previous work on PP attachment disambiguation for example, has shown that tapping into the knowledge in the knowledge bases can improve the performance of the disambiguation</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6BB3CED-4223-F14F-951A-6DC877F47666}" type="slidenum">
              <a:rPr lang="en-US" smtClean="0"/>
              <a:t>12</a:t>
            </a:fld>
            <a:endParaRPr lang="en-US"/>
          </a:p>
        </p:txBody>
      </p:sp>
    </p:spTree>
    <p:extLst>
      <p:ext uri="{BB962C8B-B14F-4D97-AF65-F5344CB8AC3E}">
        <p14:creationId xmlns:p14="http://schemas.microsoft.com/office/powerpoint/2010/main" val="482557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We </a:t>
            </a:r>
            <a:r>
              <a:rPr lang="en-US" baseline="0" dirty="0"/>
              <a:t>can also do inference over the knowledge in the knowledge base, for example, to infer that if company x1 and x2 compete with each other and we know the economic sector of one, we can infer the economic sector of the other.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6BB3CED-4223-F14F-951A-6DC877F47666}" type="slidenum">
              <a:rPr lang="en-US" smtClean="0"/>
              <a:t>13</a:t>
            </a:fld>
            <a:endParaRPr lang="en-US"/>
          </a:p>
        </p:txBody>
      </p:sp>
    </p:spTree>
    <p:extLst>
      <p:ext uri="{BB962C8B-B14F-4D97-AF65-F5344CB8AC3E}">
        <p14:creationId xmlns:p14="http://schemas.microsoft.com/office/powerpoint/2010/main" val="1012518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One of the ways we can learn</a:t>
            </a:r>
            <a:r>
              <a:rPr lang="en-US" baseline="0" dirty="0"/>
              <a:t> this inference rule is by treating these rules as path types in the knowledge base </a:t>
            </a:r>
            <a:r>
              <a:rPr lang="en-US" dirty="0"/>
              <a:t>that connect entities which are instances of the relation of the target relation.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So</a:t>
            </a:r>
            <a:r>
              <a:rPr lang="en-US" baseline="0" dirty="0"/>
              <a:t> train a </a:t>
            </a:r>
            <a:r>
              <a:rPr lang="en-US" sz="1200" dirty="0">
                <a:solidFill>
                  <a:srgbClr val="000000"/>
                </a:solidFill>
                <a:cs typeface="DejaVu Sans" charset="0"/>
              </a:rPr>
              <a:t>logistic function for the</a:t>
            </a:r>
            <a:r>
              <a:rPr lang="en-US" sz="1200" baseline="0" dirty="0">
                <a:solidFill>
                  <a:srgbClr val="000000"/>
                </a:solidFill>
                <a:cs typeface="DejaVu Sans" charset="0"/>
              </a:rPr>
              <a:t> relation</a:t>
            </a:r>
            <a:r>
              <a:rPr lang="en-US" sz="1200" dirty="0">
                <a:solidFill>
                  <a:srgbClr val="000000"/>
                </a:solidFill>
                <a:cs typeface="DejaVu Sans" charset="0"/>
              </a:rPr>
              <a:t>, where the i</a:t>
            </a:r>
            <a:r>
              <a:rPr lang="en-US" sz="1200" baseline="30000" dirty="0">
                <a:solidFill>
                  <a:srgbClr val="000000"/>
                </a:solidFill>
                <a:cs typeface="DejaVu Sans" charset="0"/>
              </a:rPr>
              <a:t>th</a:t>
            </a:r>
            <a:r>
              <a:rPr lang="en-US" sz="1200" dirty="0">
                <a:solidFill>
                  <a:srgbClr val="000000"/>
                </a:solidFill>
                <a:cs typeface="DejaVu Sans" charset="0"/>
              </a:rPr>
              <a:t> feature is probability of arriving at node y when starting at node x, and taking a random walk along path type i</a:t>
            </a:r>
            <a:endParaRPr lang="en-US" sz="1200" baseline="-25000" dirty="0">
              <a:cs typeface="DejaVu Sans" charset="0"/>
            </a:endParaRP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6BB3CED-4223-F14F-951A-6DC877F47666}" type="slidenum">
              <a:rPr lang="en-US" smtClean="0"/>
              <a:t>14</a:t>
            </a:fld>
            <a:endParaRPr lang="en-US"/>
          </a:p>
        </p:txBody>
      </p:sp>
    </p:spTree>
    <p:extLst>
      <p:ext uri="{BB962C8B-B14F-4D97-AF65-F5344CB8AC3E}">
        <p14:creationId xmlns:p14="http://schemas.microsoft.com/office/powerpoint/2010/main" val="22366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a:noFill/>
          <a:ln w="12700">
            <a:solidFill>
              <a:prstClr val="black"/>
            </a:solidFill>
          </a:ln>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US" dirty="0"/>
          </a:p>
        </p:txBody>
      </p:sp>
    </p:spTree>
    <p:extLst>
      <p:ext uri="{BB962C8B-B14F-4D97-AF65-F5344CB8AC3E}">
        <p14:creationId xmlns:p14="http://schemas.microsoft.com/office/powerpoint/2010/main" val="1837264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a:noFill/>
          <a:ln w="12700">
            <a:solidFill>
              <a:prstClr val="black"/>
            </a:solidFill>
          </a:ln>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US" dirty="0"/>
          </a:p>
        </p:txBody>
      </p:sp>
    </p:spTree>
    <p:extLst>
      <p:ext uri="{BB962C8B-B14F-4D97-AF65-F5344CB8AC3E}">
        <p14:creationId xmlns:p14="http://schemas.microsoft.com/office/powerpoint/2010/main" val="1378248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a:noFill/>
          <a:ln w="12700">
            <a:solidFill>
              <a:prstClr val="black"/>
            </a:solidFill>
          </a:ln>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US" dirty="0"/>
          </a:p>
        </p:txBody>
      </p:sp>
    </p:spTree>
    <p:extLst>
      <p:ext uri="{BB962C8B-B14F-4D97-AF65-F5344CB8AC3E}">
        <p14:creationId xmlns:p14="http://schemas.microsoft.com/office/powerpoint/2010/main" val="2449914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a:noFill/>
          <a:ln w="12700">
            <a:solidFill>
              <a:prstClr val="black"/>
            </a:solidFill>
          </a:ln>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US" dirty="0"/>
          </a:p>
        </p:txBody>
      </p:sp>
    </p:spTree>
    <p:extLst>
      <p:ext uri="{BB962C8B-B14F-4D97-AF65-F5344CB8AC3E}">
        <p14:creationId xmlns:p14="http://schemas.microsoft.com/office/powerpoint/2010/main" val="3664019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a:noFill/>
          <a:ln w="12700">
            <a:solidFill>
              <a:prstClr val="black"/>
            </a:solidFill>
          </a:ln>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US" dirty="0"/>
          </a:p>
        </p:txBody>
      </p:sp>
    </p:spTree>
    <p:extLst>
      <p:ext uri="{BB962C8B-B14F-4D97-AF65-F5344CB8AC3E}">
        <p14:creationId xmlns:p14="http://schemas.microsoft.com/office/powerpoint/2010/main" val="2016737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a:noFill/>
          <a:ln w="12700">
            <a:solidFill>
              <a:prstClr val="black"/>
            </a:solidFill>
          </a:ln>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US" dirty="0"/>
          </a:p>
        </p:txBody>
      </p:sp>
    </p:spTree>
    <p:extLst>
      <p:ext uri="{BB962C8B-B14F-4D97-AF65-F5344CB8AC3E}">
        <p14:creationId xmlns:p14="http://schemas.microsoft.com/office/powerpoint/2010/main" val="2207731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a:noFill/>
          <a:ln w="12700">
            <a:solidFill>
              <a:prstClr val="black"/>
            </a:solidFill>
          </a:ln>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US" dirty="0"/>
          </a:p>
        </p:txBody>
      </p:sp>
    </p:spTree>
    <p:extLst>
      <p:ext uri="{BB962C8B-B14F-4D97-AF65-F5344CB8AC3E}">
        <p14:creationId xmlns:p14="http://schemas.microsoft.com/office/powerpoint/2010/main" val="22533177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a:noFill/>
          <a:ln w="12700">
            <a:solidFill>
              <a:prstClr val="black"/>
            </a:solidFill>
          </a:ln>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US" dirty="0"/>
          </a:p>
        </p:txBody>
      </p:sp>
    </p:spTree>
    <p:extLst>
      <p:ext uri="{BB962C8B-B14F-4D97-AF65-F5344CB8AC3E}">
        <p14:creationId xmlns:p14="http://schemas.microsoft.com/office/powerpoint/2010/main" val="3542493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a:noFill/>
          <a:ln w="12700">
            <a:solidFill>
              <a:prstClr val="black"/>
            </a:solidFill>
          </a:ln>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US" dirty="0"/>
          </a:p>
        </p:txBody>
      </p:sp>
    </p:spTree>
    <p:extLst>
      <p:ext uri="{BB962C8B-B14F-4D97-AF65-F5344CB8AC3E}">
        <p14:creationId xmlns:p14="http://schemas.microsoft.com/office/powerpoint/2010/main" val="274711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a:noFill/>
          <a:ln w="12700">
            <a:solidFill>
              <a:prstClr val="black"/>
            </a:solidFill>
          </a:ln>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US" dirty="0"/>
          </a:p>
        </p:txBody>
      </p:sp>
    </p:spTree>
    <p:extLst>
      <p:ext uri="{BB962C8B-B14F-4D97-AF65-F5344CB8AC3E}">
        <p14:creationId xmlns:p14="http://schemas.microsoft.com/office/powerpoint/2010/main" val="2683765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a:noFill/>
          <a:ln w="12700">
            <a:solidFill>
              <a:prstClr val="black"/>
            </a:solidFill>
          </a:ln>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US" dirty="0"/>
          </a:p>
        </p:txBody>
      </p:sp>
    </p:spTree>
    <p:extLst>
      <p:ext uri="{BB962C8B-B14F-4D97-AF65-F5344CB8AC3E}">
        <p14:creationId xmlns:p14="http://schemas.microsoft.com/office/powerpoint/2010/main" val="1949395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a:noFill/>
          <a:ln w="12700">
            <a:solidFill>
              <a:prstClr val="black"/>
            </a:solidFill>
          </a:ln>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US" dirty="0"/>
          </a:p>
        </p:txBody>
      </p:sp>
    </p:spTree>
    <p:extLst>
      <p:ext uri="{BB962C8B-B14F-4D97-AF65-F5344CB8AC3E}">
        <p14:creationId xmlns:p14="http://schemas.microsoft.com/office/powerpoint/2010/main" val="2298384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a:noFill/>
          <a:ln w="12700">
            <a:solidFill>
              <a:prstClr val="black"/>
            </a:solidFill>
          </a:ln>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US" dirty="0"/>
          </a:p>
        </p:txBody>
      </p:sp>
    </p:spTree>
    <p:extLst>
      <p:ext uri="{BB962C8B-B14F-4D97-AF65-F5344CB8AC3E}">
        <p14:creationId xmlns:p14="http://schemas.microsoft.com/office/powerpoint/2010/main" val="3694468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a:noFill/>
          <a:ln w="12700">
            <a:solidFill>
              <a:prstClr val="black"/>
            </a:solidFill>
          </a:ln>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US" dirty="0"/>
          </a:p>
        </p:txBody>
      </p:sp>
    </p:spTree>
    <p:extLst>
      <p:ext uri="{BB962C8B-B14F-4D97-AF65-F5344CB8AC3E}">
        <p14:creationId xmlns:p14="http://schemas.microsoft.com/office/powerpoint/2010/main" val="1428239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a:noFill/>
          <a:ln w="12700">
            <a:solidFill>
              <a:prstClr val="black"/>
            </a:solidFill>
          </a:ln>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US" dirty="0"/>
          </a:p>
        </p:txBody>
      </p:sp>
    </p:spTree>
    <p:extLst>
      <p:ext uri="{BB962C8B-B14F-4D97-AF65-F5344CB8AC3E}">
        <p14:creationId xmlns:p14="http://schemas.microsoft.com/office/powerpoint/2010/main" val="4218455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NELL’s coupled</a:t>
            </a:r>
            <a:r>
              <a:rPr lang="en-US" baseline="0" dirty="0"/>
              <a:t> pattern learner (CPL) learns to extract more instances of knowledge base relations in a semi supervised manner. </a:t>
            </a:r>
          </a:p>
          <a:p>
            <a:endParaRPr lang="en-US" baseline="0" dirty="0"/>
          </a:p>
          <a:p>
            <a:r>
              <a:rPr lang="en-US" baseline="0" dirty="0"/>
              <a:t>For the relation </a:t>
            </a:r>
            <a:r>
              <a:rPr lang="en-US" baseline="0" dirty="0" err="1"/>
              <a:t>athletePlaysTeam</a:t>
            </a:r>
            <a:r>
              <a:rPr lang="en-US" baseline="0" dirty="0"/>
              <a:t> which takes an entity of type athlete as argument1 and an entity of type </a:t>
            </a:r>
            <a:r>
              <a:rPr lang="en-US" baseline="0" dirty="0" err="1"/>
              <a:t>sportsTeam</a:t>
            </a:r>
            <a:r>
              <a:rPr lang="en-US" baseline="0" dirty="0"/>
              <a:t> as argument2, given a seed pattern for the relation such as “arg1 scored a goal for arg2”, CPL extract candidate instances for this relation from Web text, which are the noun-phrase pairs that co-occur with this seed pattern. </a:t>
            </a:r>
          </a:p>
          <a:p>
            <a:endParaRPr lang="en-US" baseline="0" dirty="0"/>
          </a:p>
          <a:p>
            <a:r>
              <a:rPr lang="en-US" baseline="0" dirty="0"/>
              <a:t>The candidate instances are then filtered using type-checking and mutual exclusion constraints to make sure their types match the relation’s types and that the candidates occur more frequently with the seed patterns of </a:t>
            </a:r>
            <a:r>
              <a:rPr lang="en-US" baseline="0" dirty="0" err="1"/>
              <a:t>athletePlaysForTeam</a:t>
            </a:r>
            <a:r>
              <a:rPr lang="en-US" baseline="0" dirty="0"/>
              <a:t> than with the seed patterns of other relations that are mutually exclusive with the relation </a:t>
            </a:r>
            <a:r>
              <a:rPr lang="en-US" baseline="0" dirty="0" err="1"/>
              <a:t>athletePlaysForTeam</a:t>
            </a:r>
            <a:endParaRPr lang="en-US" baseline="0" dirty="0"/>
          </a:p>
          <a:p>
            <a:endParaRPr lang="en-US" baseline="0" dirty="0"/>
          </a:p>
          <a:p>
            <a:r>
              <a:rPr lang="en-US" baseline="0" dirty="0"/>
              <a:t>The remaining instances that co-occur frequently enough with the seed patterns are then promoted as instances of the relation. </a:t>
            </a:r>
          </a:p>
          <a:p>
            <a:endParaRPr lang="en-US" baseline="0" dirty="0"/>
          </a:p>
          <a:p>
            <a:r>
              <a:rPr lang="en-US" baseline="0" dirty="0"/>
              <a:t>CPL then use these newly promoted instances to extract candidate patterns for the relation from the Web text. </a:t>
            </a:r>
          </a:p>
          <a:p>
            <a:r>
              <a:rPr lang="en-US" baseline="0" dirty="0"/>
              <a:t>It uses a bunch of heuristics to extract word-patterns that co-occur in between the noun-phrase pairs of the instances. </a:t>
            </a:r>
          </a:p>
          <a:p>
            <a:endParaRPr lang="en-US" baseline="0" dirty="0"/>
          </a:p>
          <a:p>
            <a:r>
              <a:rPr lang="en-US" baseline="0" dirty="0"/>
              <a:t>Filtering is done again to filter candidate patterns and promote them. </a:t>
            </a:r>
          </a:p>
          <a:p>
            <a:endParaRPr lang="en-US" baseline="0" dirty="0"/>
          </a:p>
          <a:p>
            <a:r>
              <a:rPr lang="en-US" baseline="0" dirty="0"/>
              <a:t>The learning cycle then begins again with the newly promoted patterns added to the seed patterns. </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6BB3CED-4223-F14F-951A-6DC877F47666}" type="slidenum">
              <a:rPr lang="en-US" smtClean="0"/>
              <a:t>47</a:t>
            </a:fld>
            <a:endParaRPr lang="en-US"/>
          </a:p>
        </p:txBody>
      </p:sp>
    </p:spTree>
    <p:extLst>
      <p:ext uri="{BB962C8B-B14F-4D97-AF65-F5344CB8AC3E}">
        <p14:creationId xmlns:p14="http://schemas.microsoft.com/office/powerpoint/2010/main" val="11300795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kern="1200" dirty="0">
                <a:solidFill>
                  <a:schemeClr val="tx1"/>
                </a:solidFill>
                <a:effectLst/>
                <a:latin typeface="+mn-lt"/>
                <a:ea typeface="+mn-ea"/>
                <a:cs typeface="+mn-cs"/>
              </a:rPr>
              <a:t>In t</a:t>
            </a:r>
            <a:r>
              <a:rPr lang="en-US" sz="1200" kern="1200" baseline="0" dirty="0">
                <a:solidFill>
                  <a:schemeClr val="tx1"/>
                </a:solidFill>
                <a:effectLst/>
                <a:latin typeface="+mn-lt"/>
                <a:ea typeface="+mn-ea"/>
                <a:cs typeface="+mn-cs"/>
              </a:rPr>
              <a:t>he same spirit as NELL, a visual knowledge base called NEIL was created to automatically extract visual knowledge from the Web.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It uses semi supervised learning to discover common sense relationships, categories, and attributes of Web visual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NEIL starts with an</a:t>
            </a:r>
            <a:r>
              <a:rPr lang="en-US" sz="1200" kern="1200" baseline="0" dirty="0">
                <a:solidFill>
                  <a:schemeClr val="tx1"/>
                </a:solidFill>
                <a:effectLst/>
                <a:latin typeface="+mn-lt"/>
                <a:ea typeface="+mn-ea"/>
                <a:cs typeface="+mn-cs"/>
              </a:rPr>
              <a:t> ontology of categories and relations and seed the categories with images obtained using Google image search. It then trains object detectors to recognize objects in images. Based on the trained detectors, it detects objects in images and classify their relationships into “part-of” relation or ”is-a” relation, or “similarity” relation based on features like their </a:t>
            </a:r>
            <a:r>
              <a:rPr lang="en-US" sz="1200" kern="1200" dirty="0">
                <a:solidFill>
                  <a:schemeClr val="tx1"/>
                </a:solidFill>
                <a:effectLst/>
                <a:latin typeface="+mn-lt"/>
                <a:ea typeface="+mn-ea"/>
                <a:cs typeface="+mn-cs"/>
              </a:rPr>
              <a:t>relative locations, relative aspect ratio, relative scores and relative size of the detections.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Starting from the initial set of classifiers/detectors and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set of relationships, NEIL uses them to find new instances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different objects and scene categories. These new</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instances are then added to the set of labeled data and we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retrain new classifiers/detectors using the updated set of labeled data. These new classifiers are then used to extract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more relationships which in turn are used to label more data</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so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way to find new instances is directly using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detector itself. For instance, using the car detector 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find more cars. Why do you even bother about relations? However, this approach leads to semantic</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drift;</a:t>
            </a:r>
            <a:r>
              <a:rPr lang="en-US" sz="1200" kern="1200" baseline="0" dirty="0">
                <a:solidFill>
                  <a:schemeClr val="tx1"/>
                </a:solidFill>
                <a:effectLst/>
                <a:latin typeface="+mn-lt"/>
                <a:ea typeface="+mn-ea"/>
                <a:cs typeface="+mn-cs"/>
              </a:rPr>
              <a:t> something that is not a car but visually looks like a car maybe labeled as a car. For example, a cloud that is shaped like a car, or a car’s shadow. </a:t>
            </a:r>
            <a:r>
              <a:rPr lang="en-US" sz="1200" kern="1200" dirty="0">
                <a:solidFill>
                  <a:schemeClr val="tx1"/>
                </a:solidFill>
                <a:effectLst/>
                <a:latin typeface="+mn-lt"/>
                <a:ea typeface="+mn-ea"/>
                <a:cs typeface="+mn-cs"/>
              </a:rPr>
              <a:t>To avoid semantic drift, NEIL uses the rich set of relationships we extracted in the previous section and ensure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that the new labeled instances of car satisfy the extracted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relationships (e.g., has wheels, found in raceways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etc)</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example, the nose-face relationship is characterized by low</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relative window size (nose is less than 20% of face area)</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the relative location that nose occurs in center of the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face. This is used to define a compatibility function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evaluates if the detections from category</a:t>
            </a:r>
            <a:r>
              <a:rPr lang="en-US" sz="1200" kern="1200" baseline="0" dirty="0">
                <a:solidFill>
                  <a:schemeClr val="tx1"/>
                </a:solidFill>
                <a:effectLst/>
                <a:latin typeface="+mn-lt"/>
                <a:ea typeface="+mn-ea"/>
                <a:cs typeface="+mn-cs"/>
              </a:rPr>
              <a:t> i </a:t>
            </a:r>
            <a:r>
              <a:rPr lang="en-US" sz="1200" kern="1200" dirty="0">
                <a:solidFill>
                  <a:schemeClr val="tx1"/>
                </a:solidFill>
                <a:effectLst/>
                <a:latin typeface="+mn-lt"/>
                <a:ea typeface="+mn-ea"/>
                <a:cs typeface="+mn-cs"/>
              </a:rPr>
              <a:t>and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j</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compatible or not. </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6BB3CED-4223-F14F-951A-6DC877F47666}" type="slidenum">
              <a:rPr lang="en-US" smtClean="0"/>
              <a:t>48</a:t>
            </a:fld>
            <a:endParaRPr lang="en-US"/>
          </a:p>
        </p:txBody>
      </p:sp>
    </p:spTree>
    <p:extLst>
      <p:ext uri="{BB962C8B-B14F-4D97-AF65-F5344CB8AC3E}">
        <p14:creationId xmlns:p14="http://schemas.microsoft.com/office/powerpoint/2010/main" val="1838106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9066728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Given all the knowledge</a:t>
            </a:r>
            <a:r>
              <a:rPr lang="en-US" baseline="0" dirty="0"/>
              <a:t> we have and can gather, an active research question is how can we effectively incorporate knowledge in language understanding systems.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6BB3CED-4223-F14F-951A-6DC877F47666}" type="slidenum">
              <a:rPr lang="en-US" smtClean="0"/>
              <a:t>92</a:t>
            </a:fld>
            <a:endParaRPr lang="en-US"/>
          </a:p>
        </p:txBody>
      </p:sp>
    </p:spTree>
    <p:extLst>
      <p:ext uri="{BB962C8B-B14F-4D97-AF65-F5344CB8AC3E}">
        <p14:creationId xmlns:p14="http://schemas.microsoft.com/office/powerpoint/2010/main" val="8231689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Knowledge is crucial for building intelligent machines capable of understanding</a:t>
            </a:r>
          </a:p>
          <a:p>
            <a:endParaRPr lang="en-US" dirty="0"/>
          </a:p>
          <a:p>
            <a:r>
              <a:rPr lang="en-US" dirty="0"/>
              <a:t>We can gather this knowledge symbolically or distributionally or both</a:t>
            </a:r>
          </a:p>
          <a:p>
            <a:endParaRPr lang="en-US" dirty="0"/>
          </a:p>
          <a:p>
            <a:r>
              <a:rPr lang="en-US" dirty="0"/>
              <a:t>We can do inference over the collected knowledge</a:t>
            </a:r>
          </a:p>
          <a:p>
            <a:endParaRPr lang="en-US" dirty="0"/>
          </a:p>
          <a:p>
            <a:r>
              <a:rPr lang="en-US" dirty="0"/>
              <a:t>Many remaining open research questions that we</a:t>
            </a:r>
            <a:r>
              <a:rPr lang="en-US" baseline="0" dirty="0"/>
              <a:t> still need to answer and new exciting projects and products that try to answer these questions.</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6BB3CED-4223-F14F-951A-6DC877F47666}" type="slidenum">
              <a:rPr lang="en-US" smtClean="0"/>
              <a:t>93</a:t>
            </a:fld>
            <a:endParaRPr lang="en-US"/>
          </a:p>
        </p:txBody>
      </p:sp>
    </p:spTree>
    <p:extLst>
      <p:ext uri="{BB962C8B-B14F-4D97-AF65-F5344CB8AC3E}">
        <p14:creationId xmlns:p14="http://schemas.microsoft.com/office/powerpoint/2010/main" val="1926864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7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799"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57200" y="274319"/>
            <a:ext cx="8229599" cy="109727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457200" y="1577340"/>
            <a:ext cx="8229599"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0"/>
            <a:ext cx="2926079"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4/18/22</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cs.purdue.edu/homes/pachecog/tutorials/ns4nlp/slides.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cs.purdue.edu/homes/pachecog/tutorials/ns4nlp/slides.pd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cs.purdue.edu/homes/pachecog/tutorials/ns4nlp/slides.pdf"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cs.purdue.edu/homes/pachecog/tutorials/ns4nlp/slides.pdf"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www.cs.purdue.edu/homes/pachecog/tutorials/ns4nlp/slides.pdf"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hyperlink" Target="https://www.cs.purdue.edu/homes/pachecog/tutorials/ns4nlp/slides.pd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hyperlink" Target="https://www.cs.purdue.edu/homes/pachecog/tutorials/ns4nlp/slides.pd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hyperlink" Target="https://www.cs.purdue.edu/homes/pachecog/tutorials/ns4nlp/slides.pdf"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hyperlink" Target="https://www.cs.purdue.edu/homes/pachecog/tutorials/ns4nlp/slides.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hyperlink" Target="https://www.cs.purdue.edu/homes/pachecog/tutorials/ns4nlp/slides.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hyperlink" Target="https://rome.baulab.info/"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hyperlink" Target="https://rome.baulab.inf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hyperlink" Target="https://rome.baulab.info/"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hyperlink" Target="https://rome.baulab.info/"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s://rome.baulab.info/"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60.jp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63.jpg"/></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65.jp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5.xml"/><Relationship Id="rId4" Type="http://schemas.openxmlformats.org/officeDocument/2006/relationships/image" Target="../media/image80.jpg"/></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7.xml"/><Relationship Id="rId1" Type="http://schemas.openxmlformats.org/officeDocument/2006/relationships/slideLayout" Target="../slideLayouts/slideLayout5.xml"/><Relationship Id="rId4" Type="http://schemas.openxmlformats.org/officeDocument/2006/relationships/image" Target="../media/image82.jpg"/></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8.xml"/><Relationship Id="rId1" Type="http://schemas.openxmlformats.org/officeDocument/2006/relationships/slideLayout" Target="../slideLayouts/slideLayout5.xml"/><Relationship Id="rId4" Type="http://schemas.openxmlformats.org/officeDocument/2006/relationships/image" Target="../media/image84.jp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1781658" y="6334780"/>
            <a:ext cx="7343292" cy="523220"/>
          </a:xfrm>
          <a:prstGeom prst="rect">
            <a:avLst/>
          </a:prstGeom>
          <a:noFill/>
        </p:spPr>
        <p:txBody>
          <a:bodyPr wrap="none" rtlCol="0">
            <a:spAutoFit/>
          </a:bodyPr>
          <a:lstStyle/>
          <a:p>
            <a:r>
              <a:rPr lang="en-US" sz="2800" dirty="0"/>
              <a:t>Adapted from: Chris Callison-Burch, Tom Mitchell</a:t>
            </a:r>
          </a:p>
        </p:txBody>
      </p:sp>
      <p:sp>
        <p:nvSpPr>
          <p:cNvPr id="5" name="Title 4"/>
          <p:cNvSpPr>
            <a:spLocks noGrp="1"/>
          </p:cNvSpPr>
          <p:nvPr>
            <p:ph type="ctrTitle"/>
          </p:nvPr>
        </p:nvSpPr>
        <p:spPr>
          <a:xfrm>
            <a:off x="838200" y="2819400"/>
            <a:ext cx="7772400" cy="830997"/>
          </a:xfrm>
        </p:spPr>
        <p:txBody>
          <a:bodyPr/>
          <a:lstStyle/>
          <a:p>
            <a:pPr algn="ctr"/>
            <a:r>
              <a:rPr lang="en-US" sz="5400" dirty="0"/>
              <a:t>Information Extraction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19"/>
            <a:ext cx="8229599" cy="276999"/>
          </a:xfrm>
        </p:spPr>
        <p:txBody>
          <a:bodyPr/>
          <a:lstStyle/>
          <a:p>
            <a:r>
              <a:rPr lang="en-US" dirty="0"/>
              <a:t>Natural Language Understanding (NLU)</a:t>
            </a:r>
          </a:p>
        </p:txBody>
      </p:sp>
      <p:pic>
        <p:nvPicPr>
          <p:cNvPr id="4"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4514" y="2725978"/>
            <a:ext cx="3730993" cy="2640059"/>
          </a:xfrm>
        </p:spPr>
      </p:pic>
      <p:sp>
        <p:nvSpPr>
          <p:cNvPr id="5" name="TextBox 4"/>
          <p:cNvSpPr txBox="1"/>
          <p:nvPr/>
        </p:nvSpPr>
        <p:spPr>
          <a:xfrm>
            <a:off x="2318535" y="2092867"/>
            <a:ext cx="1952237" cy="415498"/>
          </a:xfrm>
          <a:prstGeom prst="rect">
            <a:avLst/>
          </a:prstGeom>
          <a:noFill/>
        </p:spPr>
        <p:txBody>
          <a:bodyPr wrap="square" rtlCol="0">
            <a:spAutoFit/>
          </a:bodyPr>
          <a:lstStyle/>
          <a:p>
            <a:r>
              <a:rPr lang="en-US" sz="2100"/>
              <a:t>Nicole Kidman</a:t>
            </a:r>
            <a:endParaRPr lang="en-US" sz="2100" dirty="0"/>
          </a:p>
        </p:txBody>
      </p:sp>
      <p:cxnSp>
        <p:nvCxnSpPr>
          <p:cNvPr id="6" name="Curved Connector 5"/>
          <p:cNvCxnSpPr/>
          <p:nvPr/>
        </p:nvCxnSpPr>
        <p:spPr>
          <a:xfrm rot="5400000">
            <a:off x="3608016" y="2116965"/>
            <a:ext cx="585814" cy="1322453"/>
          </a:xfrm>
          <a:prstGeom prst="curvedConnector3">
            <a:avLst>
              <a:gd name="adj1" fmla="val 3299"/>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055462" y="2092867"/>
            <a:ext cx="1136471" cy="415498"/>
          </a:xfrm>
          <a:prstGeom prst="rect">
            <a:avLst/>
          </a:prstGeom>
          <a:noFill/>
        </p:spPr>
        <p:txBody>
          <a:bodyPr wrap="square" rtlCol="0">
            <a:spAutoFit/>
          </a:bodyPr>
          <a:lstStyle/>
          <a:p>
            <a:r>
              <a:rPr lang="en-US" sz="2100" i="1" dirty="0"/>
              <a:t>married</a:t>
            </a:r>
          </a:p>
        </p:txBody>
      </p:sp>
      <p:sp>
        <p:nvSpPr>
          <p:cNvPr id="8" name="TextBox 7"/>
          <p:cNvSpPr txBox="1"/>
          <p:nvPr/>
        </p:nvSpPr>
        <p:spPr>
          <a:xfrm>
            <a:off x="5139771" y="2092866"/>
            <a:ext cx="1736926" cy="415498"/>
          </a:xfrm>
          <a:prstGeom prst="rect">
            <a:avLst/>
          </a:prstGeom>
          <a:noFill/>
        </p:spPr>
        <p:txBody>
          <a:bodyPr wrap="square" rtlCol="0">
            <a:spAutoFit/>
          </a:bodyPr>
          <a:lstStyle/>
          <a:p>
            <a:r>
              <a:rPr lang="en-US" sz="2100" dirty="0"/>
              <a:t>Keith Urban.</a:t>
            </a:r>
          </a:p>
        </p:txBody>
      </p:sp>
      <p:sp>
        <p:nvSpPr>
          <p:cNvPr id="9" name="Freeform 8"/>
          <p:cNvSpPr/>
          <p:nvPr/>
        </p:nvSpPr>
        <p:spPr>
          <a:xfrm>
            <a:off x="2000215" y="2485285"/>
            <a:ext cx="3000185" cy="3151077"/>
          </a:xfrm>
          <a:custGeom>
            <a:avLst/>
            <a:gdLst>
              <a:gd name="connsiteX0" fmla="*/ 2537305 w 5107852"/>
              <a:gd name="connsiteY0" fmla="*/ 0 h 4624567"/>
              <a:gd name="connsiteX1" fmla="*/ 415978 w 5107852"/>
              <a:gd name="connsiteY1" fmla="*/ 743049 h 4624567"/>
              <a:gd name="connsiteX2" fmla="*/ 159257 w 5107852"/>
              <a:gd name="connsiteY2" fmla="*/ 3472063 h 4624567"/>
              <a:gd name="connsiteX3" fmla="*/ 2267072 w 5107852"/>
              <a:gd name="connsiteY3" fmla="*/ 4485311 h 4624567"/>
              <a:gd name="connsiteX4" fmla="*/ 4699167 w 5107852"/>
              <a:gd name="connsiteY4" fmla="*/ 4539351 h 4624567"/>
              <a:gd name="connsiteX5" fmla="*/ 5104516 w 5107852"/>
              <a:gd name="connsiteY5" fmla="*/ 3769283 h 4624567"/>
              <a:gd name="connsiteX0" fmla="*/ 2537305 w 5107852"/>
              <a:gd name="connsiteY0" fmla="*/ 0 h 4631580"/>
              <a:gd name="connsiteX1" fmla="*/ 415978 w 5107852"/>
              <a:gd name="connsiteY1" fmla="*/ 743049 h 4631580"/>
              <a:gd name="connsiteX2" fmla="*/ 159257 w 5107852"/>
              <a:gd name="connsiteY2" fmla="*/ 3472063 h 4631580"/>
              <a:gd name="connsiteX3" fmla="*/ 2267072 w 5107852"/>
              <a:gd name="connsiteY3" fmla="*/ 4498821 h 4631580"/>
              <a:gd name="connsiteX4" fmla="*/ 4699167 w 5107852"/>
              <a:gd name="connsiteY4" fmla="*/ 4539351 h 4631580"/>
              <a:gd name="connsiteX5" fmla="*/ 5104516 w 5107852"/>
              <a:gd name="connsiteY5" fmla="*/ 3769283 h 4631580"/>
              <a:gd name="connsiteX0" fmla="*/ 2537305 w 5107852"/>
              <a:gd name="connsiteY0" fmla="*/ 0 h 4585042"/>
              <a:gd name="connsiteX1" fmla="*/ 415978 w 5107852"/>
              <a:gd name="connsiteY1" fmla="*/ 743049 h 4585042"/>
              <a:gd name="connsiteX2" fmla="*/ 159257 w 5107852"/>
              <a:gd name="connsiteY2" fmla="*/ 3472063 h 4585042"/>
              <a:gd name="connsiteX3" fmla="*/ 2267072 w 5107852"/>
              <a:gd name="connsiteY3" fmla="*/ 4498821 h 4585042"/>
              <a:gd name="connsiteX4" fmla="*/ 4699167 w 5107852"/>
              <a:gd name="connsiteY4" fmla="*/ 4444781 h 4585042"/>
              <a:gd name="connsiteX5" fmla="*/ 5104516 w 5107852"/>
              <a:gd name="connsiteY5" fmla="*/ 3769283 h 4585042"/>
              <a:gd name="connsiteX0" fmla="*/ 2181741 w 4752288"/>
              <a:gd name="connsiteY0" fmla="*/ 0 h 4585042"/>
              <a:gd name="connsiteX1" fmla="*/ 60414 w 4752288"/>
              <a:gd name="connsiteY1" fmla="*/ 743049 h 4585042"/>
              <a:gd name="connsiteX2" fmla="*/ 695461 w 4752288"/>
              <a:gd name="connsiteY2" fmla="*/ 3472063 h 4585042"/>
              <a:gd name="connsiteX3" fmla="*/ 1911508 w 4752288"/>
              <a:gd name="connsiteY3" fmla="*/ 4498821 h 4585042"/>
              <a:gd name="connsiteX4" fmla="*/ 4343603 w 4752288"/>
              <a:gd name="connsiteY4" fmla="*/ 4444781 h 4585042"/>
              <a:gd name="connsiteX5" fmla="*/ 4748952 w 4752288"/>
              <a:gd name="connsiteY5" fmla="*/ 3769283 h 4585042"/>
              <a:gd name="connsiteX0" fmla="*/ 1528892 w 4099439"/>
              <a:gd name="connsiteY0" fmla="*/ 0 h 4585042"/>
              <a:gd name="connsiteX1" fmla="*/ 393915 w 4099439"/>
              <a:gd name="connsiteY1" fmla="*/ 729539 h 4585042"/>
              <a:gd name="connsiteX2" fmla="*/ 42612 w 4099439"/>
              <a:gd name="connsiteY2" fmla="*/ 3472063 h 4585042"/>
              <a:gd name="connsiteX3" fmla="*/ 1258659 w 4099439"/>
              <a:gd name="connsiteY3" fmla="*/ 4498821 h 4585042"/>
              <a:gd name="connsiteX4" fmla="*/ 3690754 w 4099439"/>
              <a:gd name="connsiteY4" fmla="*/ 4444781 h 4585042"/>
              <a:gd name="connsiteX5" fmla="*/ 4096103 w 4099439"/>
              <a:gd name="connsiteY5" fmla="*/ 3769283 h 4585042"/>
              <a:gd name="connsiteX0" fmla="*/ 1299658 w 3870205"/>
              <a:gd name="connsiteY0" fmla="*/ 0 h 4585042"/>
              <a:gd name="connsiteX1" fmla="*/ 164681 w 3870205"/>
              <a:gd name="connsiteY1" fmla="*/ 729539 h 4585042"/>
              <a:gd name="connsiteX2" fmla="*/ 97123 w 3870205"/>
              <a:gd name="connsiteY2" fmla="*/ 3472063 h 4585042"/>
              <a:gd name="connsiteX3" fmla="*/ 1029425 w 3870205"/>
              <a:gd name="connsiteY3" fmla="*/ 4498821 h 4585042"/>
              <a:gd name="connsiteX4" fmla="*/ 3461520 w 3870205"/>
              <a:gd name="connsiteY4" fmla="*/ 4444781 h 4585042"/>
              <a:gd name="connsiteX5" fmla="*/ 3866869 w 3870205"/>
              <a:gd name="connsiteY5" fmla="*/ 3769283 h 4585042"/>
              <a:gd name="connsiteX0" fmla="*/ 1367176 w 3937723"/>
              <a:gd name="connsiteY0" fmla="*/ 0 h 4585042"/>
              <a:gd name="connsiteX1" fmla="*/ 232199 w 3937723"/>
              <a:gd name="connsiteY1" fmla="*/ 729539 h 4585042"/>
              <a:gd name="connsiteX2" fmla="*/ 70060 w 3937723"/>
              <a:gd name="connsiteY2" fmla="*/ 3472063 h 4585042"/>
              <a:gd name="connsiteX3" fmla="*/ 1096943 w 3937723"/>
              <a:gd name="connsiteY3" fmla="*/ 4498821 h 4585042"/>
              <a:gd name="connsiteX4" fmla="*/ 3529038 w 3937723"/>
              <a:gd name="connsiteY4" fmla="*/ 4444781 h 4585042"/>
              <a:gd name="connsiteX5" fmla="*/ 3934387 w 3937723"/>
              <a:gd name="connsiteY5" fmla="*/ 3769283 h 4585042"/>
              <a:gd name="connsiteX0" fmla="*/ 1409231 w 3939243"/>
              <a:gd name="connsiteY0" fmla="*/ 0 h 4571532"/>
              <a:gd name="connsiteX1" fmla="*/ 233719 w 3939243"/>
              <a:gd name="connsiteY1" fmla="*/ 716029 h 4571532"/>
              <a:gd name="connsiteX2" fmla="*/ 71580 w 3939243"/>
              <a:gd name="connsiteY2" fmla="*/ 3458553 h 4571532"/>
              <a:gd name="connsiteX3" fmla="*/ 1098463 w 3939243"/>
              <a:gd name="connsiteY3" fmla="*/ 4485311 h 4571532"/>
              <a:gd name="connsiteX4" fmla="*/ 3530558 w 3939243"/>
              <a:gd name="connsiteY4" fmla="*/ 4431271 h 4571532"/>
              <a:gd name="connsiteX5" fmla="*/ 3935907 w 3939243"/>
              <a:gd name="connsiteY5" fmla="*/ 3755773 h 4571532"/>
              <a:gd name="connsiteX0" fmla="*/ 1470235 w 4000247"/>
              <a:gd name="connsiteY0" fmla="*/ 0 h 4571532"/>
              <a:gd name="connsiteX1" fmla="*/ 159607 w 4000247"/>
              <a:gd name="connsiteY1" fmla="*/ 702519 h 4571532"/>
              <a:gd name="connsiteX2" fmla="*/ 132584 w 4000247"/>
              <a:gd name="connsiteY2" fmla="*/ 3458553 h 4571532"/>
              <a:gd name="connsiteX3" fmla="*/ 1159467 w 4000247"/>
              <a:gd name="connsiteY3" fmla="*/ 4485311 h 4571532"/>
              <a:gd name="connsiteX4" fmla="*/ 3591562 w 4000247"/>
              <a:gd name="connsiteY4" fmla="*/ 4431271 h 4571532"/>
              <a:gd name="connsiteX5" fmla="*/ 3996911 w 4000247"/>
              <a:gd name="connsiteY5" fmla="*/ 3755773 h 4571532"/>
              <a:gd name="connsiteX0" fmla="*/ 1470235 w 4000247"/>
              <a:gd name="connsiteY0" fmla="*/ 0 h 4566764"/>
              <a:gd name="connsiteX1" fmla="*/ 159607 w 4000247"/>
              <a:gd name="connsiteY1" fmla="*/ 702519 h 4566764"/>
              <a:gd name="connsiteX2" fmla="*/ 132584 w 4000247"/>
              <a:gd name="connsiteY2" fmla="*/ 3458553 h 4566764"/>
              <a:gd name="connsiteX3" fmla="*/ 1159467 w 4000247"/>
              <a:gd name="connsiteY3" fmla="*/ 4485311 h 4566764"/>
              <a:gd name="connsiteX4" fmla="*/ 3591562 w 4000247"/>
              <a:gd name="connsiteY4" fmla="*/ 4431271 h 4566764"/>
              <a:gd name="connsiteX5" fmla="*/ 3996911 w 4000247"/>
              <a:gd name="connsiteY5" fmla="*/ 3865601 h 456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247" h="4566764">
                <a:moveTo>
                  <a:pt x="1470235" y="0"/>
                </a:moveTo>
                <a:cubicBezTo>
                  <a:pt x="607742" y="82186"/>
                  <a:pt x="382549" y="126094"/>
                  <a:pt x="159607" y="702519"/>
                </a:cubicBezTo>
                <a:cubicBezTo>
                  <a:pt x="-63335" y="1278945"/>
                  <a:pt x="-34059" y="2828088"/>
                  <a:pt x="132584" y="3458553"/>
                </a:cubicBezTo>
                <a:cubicBezTo>
                  <a:pt x="299227" y="4089018"/>
                  <a:pt x="582971" y="4323191"/>
                  <a:pt x="1159467" y="4485311"/>
                </a:cubicBezTo>
                <a:cubicBezTo>
                  <a:pt x="1735963" y="4647431"/>
                  <a:pt x="3118655" y="4534556"/>
                  <a:pt x="3591562" y="4431271"/>
                </a:cubicBezTo>
                <a:cubicBezTo>
                  <a:pt x="4064469" y="4327986"/>
                  <a:pt x="3996911" y="3865601"/>
                  <a:pt x="3996911" y="3865601"/>
                </a:cubicBezTo>
              </a:path>
            </a:pathLst>
          </a:custGeom>
          <a:ln w="38100" cmpd="sng">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0" name="Freeform 9"/>
          <p:cNvSpPr/>
          <p:nvPr/>
        </p:nvSpPr>
        <p:spPr>
          <a:xfrm>
            <a:off x="5798462" y="2485285"/>
            <a:ext cx="780298" cy="3025005"/>
          </a:xfrm>
          <a:custGeom>
            <a:avLst/>
            <a:gdLst>
              <a:gd name="connsiteX0" fmla="*/ 13072 w 1892187"/>
              <a:gd name="connsiteY0" fmla="*/ 6068 h 4275403"/>
              <a:gd name="connsiteX1" fmla="*/ 1593934 w 1892187"/>
              <a:gd name="connsiteY1" fmla="*/ 586997 h 4275403"/>
              <a:gd name="connsiteX2" fmla="*/ 1769585 w 1892187"/>
              <a:gd name="connsiteY2" fmla="*/ 3707801 h 4275403"/>
              <a:gd name="connsiteX3" fmla="*/ 215747 w 1892187"/>
              <a:gd name="connsiteY3" fmla="*/ 4275220 h 4275403"/>
              <a:gd name="connsiteX4" fmla="*/ 13072 w 1892187"/>
              <a:gd name="connsiteY4" fmla="*/ 3775351 h 4275403"/>
              <a:gd name="connsiteX0" fmla="*/ 13072 w 1798296"/>
              <a:gd name="connsiteY0" fmla="*/ 3778 h 4273113"/>
              <a:gd name="connsiteX1" fmla="*/ 1134538 w 1798296"/>
              <a:gd name="connsiteY1" fmla="*/ 625237 h 4273113"/>
              <a:gd name="connsiteX2" fmla="*/ 1769585 w 1798296"/>
              <a:gd name="connsiteY2" fmla="*/ 3705511 h 4273113"/>
              <a:gd name="connsiteX3" fmla="*/ 215747 w 1798296"/>
              <a:gd name="connsiteY3" fmla="*/ 4272930 h 4273113"/>
              <a:gd name="connsiteX4" fmla="*/ 13072 w 1798296"/>
              <a:gd name="connsiteY4" fmla="*/ 3773061 h 4273113"/>
              <a:gd name="connsiteX0" fmla="*/ 0 w 1223409"/>
              <a:gd name="connsiteY0" fmla="*/ 4355 h 4284417"/>
              <a:gd name="connsiteX1" fmla="*/ 1121466 w 1223409"/>
              <a:gd name="connsiteY1" fmla="*/ 625814 h 4284417"/>
              <a:gd name="connsiteX2" fmla="*/ 1067420 w 1223409"/>
              <a:gd name="connsiteY2" fmla="*/ 3787148 h 4284417"/>
              <a:gd name="connsiteX3" fmla="*/ 202675 w 1223409"/>
              <a:gd name="connsiteY3" fmla="*/ 4273507 h 4284417"/>
              <a:gd name="connsiteX4" fmla="*/ 0 w 1223409"/>
              <a:gd name="connsiteY4" fmla="*/ 3773638 h 4284417"/>
              <a:gd name="connsiteX0" fmla="*/ 0 w 1217037"/>
              <a:gd name="connsiteY0" fmla="*/ 4355 h 4262543"/>
              <a:gd name="connsiteX1" fmla="*/ 1121466 w 1217037"/>
              <a:gd name="connsiteY1" fmla="*/ 625814 h 4262543"/>
              <a:gd name="connsiteX2" fmla="*/ 1067420 w 1217037"/>
              <a:gd name="connsiteY2" fmla="*/ 3787148 h 4262543"/>
              <a:gd name="connsiteX3" fmla="*/ 337791 w 1217037"/>
              <a:gd name="connsiteY3" fmla="*/ 4246487 h 4262543"/>
              <a:gd name="connsiteX4" fmla="*/ 0 w 1217037"/>
              <a:gd name="connsiteY4" fmla="*/ 3773638 h 4262543"/>
              <a:gd name="connsiteX0" fmla="*/ 0 w 1211677"/>
              <a:gd name="connsiteY0" fmla="*/ 4355 h 4284417"/>
              <a:gd name="connsiteX1" fmla="*/ 1121466 w 1211677"/>
              <a:gd name="connsiteY1" fmla="*/ 625814 h 4284417"/>
              <a:gd name="connsiteX2" fmla="*/ 1067420 w 1211677"/>
              <a:gd name="connsiteY2" fmla="*/ 3787148 h 4284417"/>
              <a:gd name="connsiteX3" fmla="*/ 459396 w 1211677"/>
              <a:gd name="connsiteY3" fmla="*/ 4273507 h 4284417"/>
              <a:gd name="connsiteX4" fmla="*/ 0 w 1211677"/>
              <a:gd name="connsiteY4" fmla="*/ 3773638 h 4284417"/>
              <a:gd name="connsiteX0" fmla="*/ 0 w 1210535"/>
              <a:gd name="connsiteY0" fmla="*/ 4355 h 4343848"/>
              <a:gd name="connsiteX1" fmla="*/ 1121466 w 1210535"/>
              <a:gd name="connsiteY1" fmla="*/ 625814 h 4343848"/>
              <a:gd name="connsiteX2" fmla="*/ 1067420 w 1210535"/>
              <a:gd name="connsiteY2" fmla="*/ 3787148 h 4343848"/>
              <a:gd name="connsiteX3" fmla="*/ 486419 w 1210535"/>
              <a:gd name="connsiteY3" fmla="*/ 4341057 h 4343848"/>
              <a:gd name="connsiteX4" fmla="*/ 0 w 1210535"/>
              <a:gd name="connsiteY4" fmla="*/ 3773638 h 4343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535" h="4343848">
                <a:moveTo>
                  <a:pt x="0" y="4355"/>
                </a:moveTo>
                <a:cubicBezTo>
                  <a:pt x="644055" y="-13659"/>
                  <a:pt x="943563" y="-4651"/>
                  <a:pt x="1121466" y="625814"/>
                </a:cubicBezTo>
                <a:cubicBezTo>
                  <a:pt x="1299369" y="1256279"/>
                  <a:pt x="1173261" y="3167941"/>
                  <a:pt x="1067420" y="3787148"/>
                </a:cubicBezTo>
                <a:cubicBezTo>
                  <a:pt x="961579" y="4406355"/>
                  <a:pt x="664322" y="4343309"/>
                  <a:pt x="486419" y="4341057"/>
                </a:cubicBezTo>
                <a:cubicBezTo>
                  <a:pt x="308516" y="4338805"/>
                  <a:pt x="0" y="3773638"/>
                  <a:pt x="0" y="3773638"/>
                </a:cubicBezTo>
              </a:path>
            </a:pathLst>
          </a:custGeom>
          <a:ln w="38100"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1" name="Rectangle 10"/>
          <p:cNvSpPr/>
          <p:nvPr/>
        </p:nvSpPr>
        <p:spPr>
          <a:xfrm>
            <a:off x="2859682" y="3071098"/>
            <a:ext cx="760029" cy="218084"/>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2" name="Rectangle 11"/>
          <p:cNvSpPr/>
          <p:nvPr/>
        </p:nvSpPr>
        <p:spPr>
          <a:xfrm>
            <a:off x="4513632" y="4884640"/>
            <a:ext cx="737609" cy="218084"/>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Rectangle 12"/>
          <p:cNvSpPr/>
          <p:nvPr/>
        </p:nvSpPr>
        <p:spPr>
          <a:xfrm>
            <a:off x="5548165" y="4884640"/>
            <a:ext cx="594845" cy="205319"/>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TextBox 13"/>
          <p:cNvSpPr txBox="1"/>
          <p:nvPr/>
        </p:nvSpPr>
        <p:spPr>
          <a:xfrm>
            <a:off x="1975889" y="1971278"/>
            <a:ext cx="465320" cy="300082"/>
          </a:xfrm>
          <a:prstGeom prst="rect">
            <a:avLst/>
          </a:prstGeom>
          <a:noFill/>
        </p:spPr>
        <p:txBody>
          <a:bodyPr wrap="none" rtlCol="0">
            <a:spAutoFit/>
          </a:bodyPr>
          <a:lstStyle/>
          <a:p>
            <a:r>
              <a:rPr lang="en-US" sz="1350" b="1" dirty="0">
                <a:solidFill>
                  <a:srgbClr val="FF0000"/>
                </a:solidFill>
              </a:rPr>
              <a:t>text</a:t>
            </a:r>
          </a:p>
        </p:txBody>
      </p:sp>
      <p:sp>
        <p:nvSpPr>
          <p:cNvPr id="15" name="TextBox 14"/>
          <p:cNvSpPr txBox="1"/>
          <p:nvPr/>
        </p:nvSpPr>
        <p:spPr>
          <a:xfrm>
            <a:off x="5000400" y="2587478"/>
            <a:ext cx="1343316" cy="300082"/>
          </a:xfrm>
          <a:prstGeom prst="rect">
            <a:avLst/>
          </a:prstGeom>
          <a:noFill/>
        </p:spPr>
        <p:txBody>
          <a:bodyPr wrap="none" rtlCol="0">
            <a:spAutoFit/>
          </a:bodyPr>
          <a:lstStyle/>
          <a:p>
            <a:r>
              <a:rPr lang="en-US" sz="1350" b="1" dirty="0">
                <a:solidFill>
                  <a:srgbClr val="FF0000"/>
                </a:solidFill>
              </a:rPr>
              <a:t>knowledge base</a:t>
            </a:r>
          </a:p>
        </p:txBody>
      </p:sp>
      <p:sp>
        <p:nvSpPr>
          <p:cNvPr id="16" name="Rectangle 15"/>
          <p:cNvSpPr/>
          <p:nvPr/>
        </p:nvSpPr>
        <p:spPr>
          <a:xfrm>
            <a:off x="2534513" y="3071098"/>
            <a:ext cx="1393568" cy="218084"/>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err="1">
                <a:solidFill>
                  <a:schemeClr val="tx1"/>
                </a:solidFill>
              </a:rPr>
              <a:t>hasspouse</a:t>
            </a:r>
            <a:endParaRPr lang="en-US" sz="1350" dirty="0">
              <a:solidFill>
                <a:schemeClr val="tx1"/>
              </a:solidFill>
            </a:endParaRPr>
          </a:p>
        </p:txBody>
      </p:sp>
      <p:sp>
        <p:nvSpPr>
          <p:cNvPr id="17" name="Rectangle 16"/>
          <p:cNvSpPr/>
          <p:nvPr/>
        </p:nvSpPr>
        <p:spPr>
          <a:xfrm>
            <a:off x="4055462" y="4889795"/>
            <a:ext cx="1295143" cy="218084"/>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err="1">
                <a:solidFill>
                  <a:srgbClr val="000000"/>
                </a:solidFill>
              </a:rPr>
              <a:t>nicole_kidman</a:t>
            </a:r>
            <a:endParaRPr lang="en-US" sz="1350" dirty="0">
              <a:solidFill>
                <a:srgbClr val="000000"/>
              </a:solidFill>
            </a:endParaRPr>
          </a:p>
        </p:txBody>
      </p:sp>
      <p:sp>
        <p:nvSpPr>
          <p:cNvPr id="18" name="Rectangle 17"/>
          <p:cNvSpPr/>
          <p:nvPr/>
        </p:nvSpPr>
        <p:spPr>
          <a:xfrm>
            <a:off x="5548164" y="4884640"/>
            <a:ext cx="1295143" cy="218084"/>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err="1">
                <a:solidFill>
                  <a:srgbClr val="000000"/>
                </a:solidFill>
              </a:rPr>
              <a:t>keith_urban</a:t>
            </a:r>
            <a:endParaRPr lang="en-US" sz="1350" dirty="0">
              <a:solidFill>
                <a:srgbClr val="000000"/>
              </a:solidFill>
            </a:endParaRPr>
          </a:p>
        </p:txBody>
      </p:sp>
    </p:spTree>
    <p:extLst>
      <p:ext uri="{BB962C8B-B14F-4D97-AF65-F5344CB8AC3E}">
        <p14:creationId xmlns:p14="http://schemas.microsoft.com/office/powerpoint/2010/main" val="80139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5" grpId="0"/>
      <p:bldP spid="16" grpId="0" animBg="1"/>
      <p:bldP spid="16" grpId="1" animBg="1"/>
      <p:bldP spid="17" grpId="0" animBg="1"/>
      <p:bldP spid="17" grpId="1" animBg="1"/>
      <p:bldP spid="18" grpId="0" animBg="1"/>
      <p:bldP spid="18"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19"/>
            <a:ext cx="8229599" cy="276999"/>
          </a:xfrm>
        </p:spPr>
        <p:txBody>
          <a:bodyPr/>
          <a:lstStyle/>
          <a:p>
            <a:r>
              <a:rPr lang="en-US" dirty="0"/>
              <a:t>Incorporating KBs for NLU</a:t>
            </a:r>
          </a:p>
        </p:txBody>
      </p:sp>
      <p:pic>
        <p:nvPicPr>
          <p:cNvPr id="18" name="Picture 17" descr="machineRead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316" y="1934195"/>
            <a:ext cx="2352110" cy="1708955"/>
          </a:xfrm>
          <a:prstGeom prst="rect">
            <a:avLst/>
          </a:prstGeom>
        </p:spPr>
      </p:pic>
      <p:sp>
        <p:nvSpPr>
          <p:cNvPr id="19" name="Freeform 18"/>
          <p:cNvSpPr/>
          <p:nvPr/>
        </p:nvSpPr>
        <p:spPr>
          <a:xfrm>
            <a:off x="3226844" y="2209370"/>
            <a:ext cx="1819760" cy="1051646"/>
          </a:xfrm>
          <a:custGeom>
            <a:avLst/>
            <a:gdLst>
              <a:gd name="connsiteX0" fmla="*/ 0 w 2688815"/>
              <a:gd name="connsiteY0" fmla="*/ 1138018 h 1138018"/>
              <a:gd name="connsiteX1" fmla="*/ 1148489 w 2688815"/>
              <a:gd name="connsiteY1" fmla="*/ 3180 h 1138018"/>
              <a:gd name="connsiteX2" fmla="*/ 2688815 w 2688815"/>
              <a:gd name="connsiteY2" fmla="*/ 773248 h 1138018"/>
              <a:gd name="connsiteX0" fmla="*/ 0 w 2621082"/>
              <a:gd name="connsiteY0" fmla="*/ 1136800 h 1313896"/>
              <a:gd name="connsiteX1" fmla="*/ 1148489 w 2621082"/>
              <a:gd name="connsiteY1" fmla="*/ 1962 h 1313896"/>
              <a:gd name="connsiteX2" fmla="*/ 2621082 w 2621082"/>
              <a:gd name="connsiteY2" fmla="*/ 1313896 h 1313896"/>
              <a:gd name="connsiteX0" fmla="*/ 0 w 2621082"/>
              <a:gd name="connsiteY0" fmla="*/ 123399 h 920899"/>
              <a:gd name="connsiteX1" fmla="*/ 1444823 w 2621082"/>
              <a:gd name="connsiteY1" fmla="*/ 918961 h 920899"/>
              <a:gd name="connsiteX2" fmla="*/ 2621082 w 2621082"/>
              <a:gd name="connsiteY2" fmla="*/ 300495 h 920899"/>
              <a:gd name="connsiteX0" fmla="*/ 0 w 1801239"/>
              <a:gd name="connsiteY0" fmla="*/ 123399 h 920899"/>
              <a:gd name="connsiteX1" fmla="*/ 1444823 w 1801239"/>
              <a:gd name="connsiteY1" fmla="*/ 918961 h 920899"/>
              <a:gd name="connsiteX2" fmla="*/ 1791348 w 1801239"/>
              <a:gd name="connsiteY2" fmla="*/ 21095 h 920899"/>
              <a:gd name="connsiteX0" fmla="*/ 0 w 1552758"/>
              <a:gd name="connsiteY0" fmla="*/ 457904 h 1255404"/>
              <a:gd name="connsiteX1" fmla="*/ 1444823 w 1552758"/>
              <a:gd name="connsiteY1" fmla="*/ 1253466 h 1255404"/>
              <a:gd name="connsiteX2" fmla="*/ 800748 w 1552758"/>
              <a:gd name="connsiteY2" fmla="*/ 0 h 1255404"/>
              <a:gd name="connsiteX0" fmla="*/ 0 w 800748"/>
              <a:gd name="connsiteY0" fmla="*/ 785792 h 785792"/>
              <a:gd name="connsiteX1" fmla="*/ 259490 w 800748"/>
              <a:gd name="connsiteY1" fmla="*/ 6554 h 785792"/>
              <a:gd name="connsiteX2" fmla="*/ 800748 w 800748"/>
              <a:gd name="connsiteY2" fmla="*/ 327888 h 785792"/>
              <a:gd name="connsiteX0" fmla="*/ 0 w 1112839"/>
              <a:gd name="connsiteY0" fmla="*/ 1374634 h 1374634"/>
              <a:gd name="connsiteX1" fmla="*/ 945290 w 1112839"/>
              <a:gd name="connsiteY1" fmla="*/ 2729 h 1374634"/>
              <a:gd name="connsiteX2" fmla="*/ 800748 w 1112839"/>
              <a:gd name="connsiteY2" fmla="*/ 916730 h 1374634"/>
              <a:gd name="connsiteX0" fmla="*/ 0 w 2536414"/>
              <a:gd name="connsiteY0" fmla="*/ 1376795 h 1376795"/>
              <a:gd name="connsiteX1" fmla="*/ 945290 w 2536414"/>
              <a:gd name="connsiteY1" fmla="*/ 4890 h 1376795"/>
              <a:gd name="connsiteX2" fmla="*/ 2536414 w 2536414"/>
              <a:gd name="connsiteY2" fmla="*/ 470157 h 1376795"/>
              <a:gd name="connsiteX0" fmla="*/ 0 w 2511014"/>
              <a:gd name="connsiteY0" fmla="*/ 1368329 h 1368329"/>
              <a:gd name="connsiteX1" fmla="*/ 919890 w 2511014"/>
              <a:gd name="connsiteY1" fmla="*/ 4890 h 1368329"/>
              <a:gd name="connsiteX2" fmla="*/ 2511014 w 2511014"/>
              <a:gd name="connsiteY2" fmla="*/ 470157 h 1368329"/>
              <a:gd name="connsiteX0" fmla="*/ 0 w 2426347"/>
              <a:gd name="connsiteY0" fmla="*/ 1402195 h 1402195"/>
              <a:gd name="connsiteX1" fmla="*/ 835223 w 2426347"/>
              <a:gd name="connsiteY1" fmla="*/ 4890 h 1402195"/>
              <a:gd name="connsiteX2" fmla="*/ 2426347 w 2426347"/>
              <a:gd name="connsiteY2" fmla="*/ 470157 h 1402195"/>
            </a:gdLst>
            <a:ahLst/>
            <a:cxnLst>
              <a:cxn ang="0">
                <a:pos x="connsiteX0" y="connsiteY0"/>
              </a:cxn>
              <a:cxn ang="0">
                <a:pos x="connsiteX1" y="connsiteY1"/>
              </a:cxn>
              <a:cxn ang="0">
                <a:pos x="connsiteX2" y="connsiteY2"/>
              </a:cxn>
            </a:cxnLst>
            <a:rect l="l" t="t" r="r" b="b"/>
            <a:pathLst>
              <a:path w="2426347" h="1402195">
                <a:moveTo>
                  <a:pt x="0" y="1402195"/>
                </a:moveTo>
                <a:cubicBezTo>
                  <a:pt x="350176" y="865173"/>
                  <a:pt x="387087" y="65685"/>
                  <a:pt x="835223" y="4890"/>
                </a:cubicBezTo>
                <a:cubicBezTo>
                  <a:pt x="1283359" y="-55905"/>
                  <a:pt x="2426347" y="470157"/>
                  <a:pt x="2426347" y="470157"/>
                </a:cubicBezTo>
              </a:path>
            </a:pathLst>
          </a:custGeom>
          <a:ln w="38100" cmpd="sng">
            <a:solidFill>
              <a:schemeClr val="accent2"/>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20" name="Freeform 19"/>
          <p:cNvSpPr/>
          <p:nvPr/>
        </p:nvSpPr>
        <p:spPr>
          <a:xfrm>
            <a:off x="2251574" y="3343292"/>
            <a:ext cx="531261" cy="908166"/>
          </a:xfrm>
          <a:custGeom>
            <a:avLst/>
            <a:gdLst>
              <a:gd name="connsiteX0" fmla="*/ 502761 w 502761"/>
              <a:gd name="connsiteY0" fmla="*/ 0 h 2107556"/>
              <a:gd name="connsiteX1" fmla="*/ 2831 w 502761"/>
              <a:gd name="connsiteY1" fmla="*/ 1418548 h 2107556"/>
              <a:gd name="connsiteX2" fmla="*/ 286575 w 502761"/>
              <a:gd name="connsiteY2" fmla="*/ 2107556 h 2107556"/>
              <a:gd name="connsiteX0" fmla="*/ 501200 w 708348"/>
              <a:gd name="connsiteY0" fmla="*/ 0 h 2152712"/>
              <a:gd name="connsiteX1" fmla="*/ 1270 w 708348"/>
              <a:gd name="connsiteY1" fmla="*/ 1418548 h 2152712"/>
              <a:gd name="connsiteX2" fmla="*/ 708348 w 708348"/>
              <a:gd name="connsiteY2" fmla="*/ 2152712 h 2152712"/>
            </a:gdLst>
            <a:ahLst/>
            <a:cxnLst>
              <a:cxn ang="0">
                <a:pos x="connsiteX0" y="connsiteY0"/>
              </a:cxn>
              <a:cxn ang="0">
                <a:pos x="connsiteX1" y="connsiteY1"/>
              </a:cxn>
              <a:cxn ang="0">
                <a:pos x="connsiteX2" y="connsiteY2"/>
              </a:cxn>
            </a:cxnLst>
            <a:rect l="l" t="t" r="r" b="b"/>
            <a:pathLst>
              <a:path w="708348" h="2152712">
                <a:moveTo>
                  <a:pt x="501200" y="0"/>
                </a:moveTo>
                <a:cubicBezTo>
                  <a:pt x="269250" y="533644"/>
                  <a:pt x="37301" y="1067289"/>
                  <a:pt x="1270" y="1418548"/>
                </a:cubicBezTo>
                <a:cubicBezTo>
                  <a:pt x="-34761" y="1769807"/>
                  <a:pt x="708348" y="2152712"/>
                  <a:pt x="708348" y="2152712"/>
                </a:cubicBezTo>
              </a:path>
            </a:pathLst>
          </a:custGeom>
          <a:ln w="38100" cmpd="sng">
            <a:solidFill>
              <a:schemeClr val="accent2"/>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grpSp>
        <p:nvGrpSpPr>
          <p:cNvPr id="21" name="Group 20"/>
          <p:cNvGrpSpPr/>
          <p:nvPr/>
        </p:nvGrpSpPr>
        <p:grpSpPr>
          <a:xfrm>
            <a:off x="2783661" y="4018652"/>
            <a:ext cx="3769265" cy="1494912"/>
            <a:chOff x="216507" y="4138687"/>
            <a:chExt cx="5025687" cy="1993216"/>
          </a:xfrm>
        </p:grpSpPr>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507" y="4423694"/>
              <a:ext cx="5025686" cy="1628369"/>
            </a:xfrm>
            <a:prstGeom prst="rect">
              <a:avLst/>
            </a:prstGeom>
          </p:spPr>
        </p:pic>
        <p:sp>
          <p:nvSpPr>
            <p:cNvPr id="23" name="TextBox 22"/>
            <p:cNvSpPr txBox="1"/>
            <p:nvPr/>
          </p:nvSpPr>
          <p:spPr>
            <a:xfrm>
              <a:off x="1188247" y="4138687"/>
              <a:ext cx="2435967" cy="400109"/>
            </a:xfrm>
            <a:prstGeom prst="rect">
              <a:avLst/>
            </a:prstGeom>
            <a:noFill/>
          </p:spPr>
          <p:txBody>
            <a:bodyPr wrap="none" rtlCol="0">
              <a:spAutoFit/>
            </a:bodyPr>
            <a:lstStyle/>
            <a:p>
              <a:r>
                <a:rPr lang="en-US" sz="1350" dirty="0"/>
                <a:t>Nicole Kidman (female)</a:t>
              </a:r>
            </a:p>
          </p:txBody>
        </p:sp>
        <p:sp>
          <p:nvSpPr>
            <p:cNvPr id="24" name="Rectangle 23"/>
            <p:cNvSpPr/>
            <p:nvPr/>
          </p:nvSpPr>
          <p:spPr>
            <a:xfrm>
              <a:off x="216508" y="4149186"/>
              <a:ext cx="5025686" cy="1982717"/>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25" name="Picture 24" descr="nicolekidman.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3317" y="4149186"/>
              <a:ext cx="705010" cy="1044337"/>
            </a:xfrm>
            <a:prstGeom prst="rect">
              <a:avLst/>
            </a:prstGeom>
          </p:spPr>
        </p:pic>
      </p:grpSp>
      <p:grpSp>
        <p:nvGrpSpPr>
          <p:cNvPr id="26" name="Group 25"/>
          <p:cNvGrpSpPr/>
          <p:nvPr/>
        </p:nvGrpSpPr>
        <p:grpSpPr>
          <a:xfrm>
            <a:off x="3830955" y="2582282"/>
            <a:ext cx="4124325" cy="1296174"/>
            <a:chOff x="3321067" y="2792002"/>
            <a:chExt cx="5499100" cy="1728232"/>
          </a:xfrm>
        </p:grpSpPr>
        <p:pic>
          <p:nvPicPr>
            <p:cNvPr id="27" name="Picture 26" descr="keithUrb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1067" y="3161334"/>
              <a:ext cx="5499100" cy="1358900"/>
            </a:xfrm>
            <a:prstGeom prst="rect">
              <a:avLst/>
            </a:prstGeom>
          </p:spPr>
        </p:pic>
        <p:grpSp>
          <p:nvGrpSpPr>
            <p:cNvPr id="28" name="Group 27"/>
            <p:cNvGrpSpPr/>
            <p:nvPr/>
          </p:nvGrpSpPr>
          <p:grpSpPr>
            <a:xfrm>
              <a:off x="3321067" y="2792002"/>
              <a:ext cx="5365733" cy="1625759"/>
              <a:chOff x="3321067" y="2792002"/>
              <a:chExt cx="5365733" cy="1625759"/>
            </a:xfrm>
          </p:grpSpPr>
          <p:sp>
            <p:nvSpPr>
              <p:cNvPr id="29" name="TextBox 28"/>
              <p:cNvSpPr txBox="1"/>
              <p:nvPr/>
            </p:nvSpPr>
            <p:spPr>
              <a:xfrm>
                <a:off x="4765715" y="2792002"/>
                <a:ext cx="2020297" cy="400109"/>
              </a:xfrm>
              <a:prstGeom prst="rect">
                <a:avLst/>
              </a:prstGeom>
              <a:noFill/>
            </p:spPr>
            <p:txBody>
              <a:bodyPr wrap="none" rtlCol="0">
                <a:spAutoFit/>
              </a:bodyPr>
              <a:lstStyle/>
              <a:p>
                <a:r>
                  <a:rPr lang="en-US" sz="1350" dirty="0"/>
                  <a:t>Keith Urban (male)</a:t>
                </a:r>
              </a:p>
            </p:txBody>
          </p:sp>
          <p:sp>
            <p:nvSpPr>
              <p:cNvPr id="30" name="Rectangle 29"/>
              <p:cNvSpPr/>
              <p:nvPr/>
            </p:nvSpPr>
            <p:spPr>
              <a:xfrm>
                <a:off x="3321067" y="2792002"/>
                <a:ext cx="5365733" cy="1625759"/>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7924" y="2860293"/>
                <a:ext cx="705010" cy="940013"/>
              </a:xfrm>
              <a:prstGeom prst="rect">
                <a:avLst/>
              </a:prstGeom>
            </p:spPr>
          </p:pic>
        </p:grpSp>
      </p:grpSp>
      <p:sp>
        <p:nvSpPr>
          <p:cNvPr id="32" name="TextBox 31"/>
          <p:cNvSpPr txBox="1"/>
          <p:nvPr/>
        </p:nvSpPr>
        <p:spPr>
          <a:xfrm>
            <a:off x="2463370" y="5625861"/>
            <a:ext cx="2757743" cy="300082"/>
          </a:xfrm>
          <a:prstGeom prst="rect">
            <a:avLst/>
          </a:prstGeom>
          <a:noFill/>
        </p:spPr>
        <p:txBody>
          <a:bodyPr wrap="none" rtlCol="0">
            <a:spAutoFit/>
          </a:bodyPr>
          <a:lstStyle/>
          <a:p>
            <a:r>
              <a:rPr lang="en-US" sz="1350" dirty="0"/>
              <a:t>Nicole Kidman married Keith Urban. </a:t>
            </a:r>
          </a:p>
        </p:txBody>
      </p:sp>
      <p:sp>
        <p:nvSpPr>
          <p:cNvPr id="34" name="TextBox 33"/>
          <p:cNvSpPr txBox="1"/>
          <p:nvPr/>
        </p:nvSpPr>
        <p:spPr>
          <a:xfrm>
            <a:off x="4997092" y="5619942"/>
            <a:ext cx="2508379" cy="300082"/>
          </a:xfrm>
          <a:prstGeom prst="rect">
            <a:avLst/>
          </a:prstGeom>
          <a:noFill/>
        </p:spPr>
        <p:txBody>
          <a:bodyPr wrap="none" rtlCol="0">
            <a:spAutoFit/>
          </a:bodyPr>
          <a:lstStyle/>
          <a:p>
            <a:r>
              <a:rPr lang="en-US" sz="1350" b="1" u="sng" dirty="0">
                <a:solidFill>
                  <a:srgbClr val="7030A0"/>
                </a:solidFill>
              </a:rPr>
              <a:t>She</a:t>
            </a:r>
            <a:r>
              <a:rPr lang="en-US" sz="1350" dirty="0">
                <a:solidFill>
                  <a:srgbClr val="7030A0"/>
                </a:solidFill>
              </a:rPr>
              <a:t> has </a:t>
            </a:r>
            <a:r>
              <a:rPr lang="en-US" sz="1350" b="1" u="sng" dirty="0">
                <a:solidFill>
                  <a:srgbClr val="7030A0"/>
                </a:solidFill>
              </a:rPr>
              <a:t>two daughters</a:t>
            </a:r>
            <a:r>
              <a:rPr lang="en-US" sz="1350" dirty="0">
                <a:solidFill>
                  <a:srgbClr val="7030A0"/>
                </a:solidFill>
              </a:rPr>
              <a:t> with </a:t>
            </a:r>
            <a:r>
              <a:rPr lang="en-US" sz="1350" b="1" u="sng" dirty="0">
                <a:solidFill>
                  <a:srgbClr val="7030A0"/>
                </a:solidFill>
              </a:rPr>
              <a:t>him</a:t>
            </a:r>
            <a:r>
              <a:rPr lang="en-US" sz="1350" dirty="0">
                <a:solidFill>
                  <a:srgbClr val="7030A0"/>
                </a:solidFill>
              </a:rPr>
              <a:t>.</a:t>
            </a:r>
          </a:p>
        </p:txBody>
      </p:sp>
      <p:sp>
        <p:nvSpPr>
          <p:cNvPr id="3" name="Rectangle 2"/>
          <p:cNvSpPr/>
          <p:nvPr/>
        </p:nvSpPr>
        <p:spPr>
          <a:xfrm>
            <a:off x="5263240" y="2960312"/>
            <a:ext cx="527960" cy="1368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962400" y="4318734"/>
            <a:ext cx="457199" cy="1368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82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heckerboard(across)">
                                      <p:cBhvr>
                                        <p:cTn id="7" dur="500"/>
                                        <p:tgtEl>
                                          <p:spTgt spid="2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checkerboard(across)">
                                      <p:cBhvr>
                                        <p:cTn id="10" dur="500"/>
                                        <p:tgtEl>
                                          <p:spTgt spid="19"/>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checkerboard(across)">
                                      <p:cBhvr>
                                        <p:cTn id="13" dur="500"/>
                                        <p:tgtEl>
                                          <p:spTgt spid="20"/>
                                        </p:tgtEl>
                                      </p:cBhvr>
                                    </p:animEffect>
                                  </p:childTnLst>
                                </p:cTn>
                              </p:par>
                              <p:par>
                                <p:cTn id="14" presetID="5" presetClass="entr" presetSubtype="1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checkerboard(across)">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19"/>
            <a:ext cx="8229599" cy="276999"/>
          </a:xfrm>
        </p:spPr>
        <p:txBody>
          <a:bodyPr/>
          <a:lstStyle/>
          <a:p>
            <a:r>
              <a:rPr lang="en-US" dirty="0"/>
              <a:t>Inference over KB</a:t>
            </a:r>
          </a:p>
        </p:txBody>
      </p:sp>
      <p:pic>
        <p:nvPicPr>
          <p:cNvPr id="6" name="Picture 5"/>
          <p:cNvPicPr>
            <a:picLocks noChangeAspect="1"/>
          </p:cNvPicPr>
          <p:nvPr/>
        </p:nvPicPr>
        <p:blipFill>
          <a:blip r:embed="rId3"/>
          <a:stretch>
            <a:fillRect/>
          </a:stretch>
        </p:blipFill>
        <p:spPr>
          <a:xfrm>
            <a:off x="2401265" y="2045372"/>
            <a:ext cx="4340498" cy="2500604"/>
          </a:xfrm>
          <a:prstGeom prst="rect">
            <a:avLst/>
          </a:prstGeom>
        </p:spPr>
      </p:pic>
      <p:sp>
        <p:nvSpPr>
          <p:cNvPr id="16" name="Rectangle 6"/>
          <p:cNvSpPr>
            <a:spLocks noChangeArrowheads="1"/>
          </p:cNvSpPr>
          <p:nvPr/>
        </p:nvSpPr>
        <p:spPr bwMode="auto">
          <a:xfrm>
            <a:off x="2488167" y="4773799"/>
            <a:ext cx="42832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a:solidFill>
                  <a:srgbClr val="000000"/>
                </a:solidFill>
                <a:cs typeface="DejaVu Sans" charset="0"/>
              </a:rPr>
              <a:t>If: </a:t>
            </a:r>
            <a:endParaRPr lang="en-US" dirty="0">
              <a:cs typeface="DejaVu Sans" charset="0"/>
            </a:endParaRPr>
          </a:p>
        </p:txBody>
      </p:sp>
      <p:sp>
        <p:nvSpPr>
          <p:cNvPr id="17" name="Rectangle 16"/>
          <p:cNvSpPr/>
          <p:nvPr/>
        </p:nvSpPr>
        <p:spPr>
          <a:xfrm>
            <a:off x="3108379" y="4830949"/>
            <a:ext cx="333746" cy="276999"/>
          </a:xfrm>
          <a:prstGeom prst="rect">
            <a:avLst/>
          </a:prstGeom>
        </p:spPr>
        <p:txBody>
          <a:bodyPr wrap="none">
            <a:spAutoFit/>
          </a:bodyPr>
          <a:lstStyle/>
          <a:p>
            <a:r>
              <a:rPr lang="en-US" sz="1200" b="1" dirty="0"/>
              <a:t>x1</a:t>
            </a:r>
            <a:endParaRPr lang="en-US" sz="1200" dirty="0"/>
          </a:p>
        </p:txBody>
      </p:sp>
      <p:cxnSp>
        <p:nvCxnSpPr>
          <p:cNvPr id="18" name="Straight Arrow Connector 17"/>
          <p:cNvCxnSpPr/>
          <p:nvPr/>
        </p:nvCxnSpPr>
        <p:spPr>
          <a:xfrm flipV="1">
            <a:off x="3381553" y="4945249"/>
            <a:ext cx="1441327" cy="1714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3622730" y="4773799"/>
            <a:ext cx="857250" cy="590931"/>
          </a:xfrm>
          <a:prstGeom prst="rect">
            <a:avLst/>
          </a:prstGeom>
          <a:solidFill>
            <a:srgbClr val="FFFFFF"/>
          </a:solidFill>
        </p:spPr>
        <p:txBody>
          <a:bodyPr wrap="square">
            <a:spAutoFit/>
          </a:bodyPr>
          <a:lstStyle/>
          <a:p>
            <a:pPr algn="ctr">
              <a:lnSpc>
                <a:spcPct val="90000"/>
              </a:lnSpc>
            </a:pPr>
            <a:r>
              <a:rPr lang="en-US" sz="1200" b="1" dirty="0">
                <a:solidFill>
                  <a:srgbClr val="FF0000"/>
                </a:solidFill>
              </a:rPr>
              <a:t>competes</a:t>
            </a:r>
            <a:br>
              <a:rPr lang="en-US" sz="1200" b="1" dirty="0">
                <a:solidFill>
                  <a:srgbClr val="FF0000"/>
                </a:solidFill>
              </a:rPr>
            </a:br>
            <a:r>
              <a:rPr lang="en-US" sz="1200" b="1" dirty="0">
                <a:solidFill>
                  <a:srgbClr val="FF0000"/>
                </a:solidFill>
              </a:rPr>
              <a:t>with (x1,x2)</a:t>
            </a:r>
            <a:endParaRPr lang="en-US" sz="1200" dirty="0">
              <a:solidFill>
                <a:srgbClr val="FF0000"/>
              </a:solidFill>
            </a:endParaRPr>
          </a:p>
        </p:txBody>
      </p:sp>
      <p:sp>
        <p:nvSpPr>
          <p:cNvPr id="20" name="Rectangle 19"/>
          <p:cNvSpPr/>
          <p:nvPr/>
        </p:nvSpPr>
        <p:spPr>
          <a:xfrm>
            <a:off x="4880029" y="4830949"/>
            <a:ext cx="333746" cy="276999"/>
          </a:xfrm>
          <a:prstGeom prst="rect">
            <a:avLst/>
          </a:prstGeom>
        </p:spPr>
        <p:txBody>
          <a:bodyPr wrap="none">
            <a:spAutoFit/>
          </a:bodyPr>
          <a:lstStyle/>
          <a:p>
            <a:r>
              <a:rPr lang="en-US" sz="1200" b="1" dirty="0">
                <a:solidFill>
                  <a:srgbClr val="FF0000"/>
                </a:solidFill>
              </a:rPr>
              <a:t>x2</a:t>
            </a:r>
            <a:endParaRPr lang="en-US" sz="1200" dirty="0">
              <a:solidFill>
                <a:srgbClr val="FF0000"/>
              </a:solidFill>
            </a:endParaRPr>
          </a:p>
        </p:txBody>
      </p:sp>
      <p:cxnSp>
        <p:nvCxnSpPr>
          <p:cNvPr id="21" name="Straight Arrow Connector 20"/>
          <p:cNvCxnSpPr/>
          <p:nvPr/>
        </p:nvCxnSpPr>
        <p:spPr>
          <a:xfrm flipV="1">
            <a:off x="5153203" y="4945249"/>
            <a:ext cx="1441327" cy="1714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394380" y="4773799"/>
            <a:ext cx="857250" cy="590931"/>
          </a:xfrm>
          <a:prstGeom prst="rect">
            <a:avLst/>
          </a:prstGeom>
          <a:solidFill>
            <a:srgbClr val="FFFFFF"/>
          </a:solidFill>
        </p:spPr>
        <p:txBody>
          <a:bodyPr wrap="square">
            <a:spAutoFit/>
          </a:bodyPr>
          <a:lstStyle/>
          <a:p>
            <a:pPr algn="ctr">
              <a:lnSpc>
                <a:spcPct val="90000"/>
              </a:lnSpc>
            </a:pPr>
            <a:r>
              <a:rPr lang="en-US" sz="1200" b="1" dirty="0">
                <a:solidFill>
                  <a:srgbClr val="FF0000"/>
                </a:solidFill>
              </a:rPr>
              <a:t>economic sector (x2, x3)</a:t>
            </a:r>
            <a:endParaRPr lang="en-US" sz="1200" dirty="0">
              <a:solidFill>
                <a:srgbClr val="FF0000"/>
              </a:solidFill>
            </a:endParaRPr>
          </a:p>
        </p:txBody>
      </p:sp>
      <p:sp>
        <p:nvSpPr>
          <p:cNvPr id="23" name="Rectangle 22"/>
          <p:cNvSpPr/>
          <p:nvPr/>
        </p:nvSpPr>
        <p:spPr>
          <a:xfrm>
            <a:off x="6651679" y="4830949"/>
            <a:ext cx="333746" cy="276999"/>
          </a:xfrm>
          <a:prstGeom prst="rect">
            <a:avLst/>
          </a:prstGeom>
        </p:spPr>
        <p:txBody>
          <a:bodyPr wrap="none">
            <a:spAutoFit/>
          </a:bodyPr>
          <a:lstStyle/>
          <a:p>
            <a:r>
              <a:rPr lang="en-US" sz="1200" b="1" dirty="0"/>
              <a:t>x3</a:t>
            </a:r>
            <a:endParaRPr lang="en-US" sz="1200" dirty="0"/>
          </a:p>
        </p:txBody>
      </p:sp>
      <p:sp>
        <p:nvSpPr>
          <p:cNvPr id="24" name="Rectangle 6"/>
          <p:cNvSpPr>
            <a:spLocks noChangeArrowheads="1"/>
          </p:cNvSpPr>
          <p:nvPr/>
        </p:nvSpPr>
        <p:spPr bwMode="auto">
          <a:xfrm>
            <a:off x="2488097" y="5516749"/>
            <a:ext cx="77136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dirty="0">
                <a:solidFill>
                  <a:srgbClr val="000000"/>
                </a:solidFill>
                <a:cs typeface="DejaVu Sans" charset="0"/>
              </a:rPr>
              <a:t>Then: </a:t>
            </a:r>
            <a:endParaRPr lang="en-US" dirty="0">
              <a:cs typeface="DejaVu Sans" charset="0"/>
            </a:endParaRPr>
          </a:p>
        </p:txBody>
      </p:sp>
      <p:sp>
        <p:nvSpPr>
          <p:cNvPr id="25" name="Rectangle 24"/>
          <p:cNvSpPr/>
          <p:nvPr/>
        </p:nvSpPr>
        <p:spPr>
          <a:xfrm>
            <a:off x="3397739" y="5573899"/>
            <a:ext cx="1923283" cy="279307"/>
          </a:xfrm>
          <a:prstGeom prst="rect">
            <a:avLst/>
          </a:prstGeom>
        </p:spPr>
        <p:txBody>
          <a:bodyPr wrap="none">
            <a:spAutoFit/>
          </a:bodyPr>
          <a:lstStyle/>
          <a:p>
            <a:pPr algn="ctr">
              <a:lnSpc>
                <a:spcPct val="90000"/>
              </a:lnSpc>
            </a:pPr>
            <a:r>
              <a:rPr lang="en-US" sz="1350" b="1" dirty="0">
                <a:solidFill>
                  <a:srgbClr val="FF0000"/>
                </a:solidFill>
              </a:rPr>
              <a:t>economic sector (</a:t>
            </a:r>
            <a:r>
              <a:rPr lang="en-US" sz="1350" b="1" dirty="0"/>
              <a:t>x1</a:t>
            </a:r>
            <a:r>
              <a:rPr lang="en-US" sz="1350" b="1" dirty="0">
                <a:solidFill>
                  <a:srgbClr val="FF0000"/>
                </a:solidFill>
              </a:rPr>
              <a:t>, </a:t>
            </a:r>
            <a:r>
              <a:rPr lang="en-US" sz="1350" b="1" dirty="0">
                <a:solidFill>
                  <a:srgbClr val="000000"/>
                </a:solidFill>
              </a:rPr>
              <a:t>x3</a:t>
            </a:r>
            <a:r>
              <a:rPr lang="en-US" sz="1350" b="1" dirty="0">
                <a:solidFill>
                  <a:srgbClr val="FF0000"/>
                </a:solidFill>
              </a:rPr>
              <a:t>)</a:t>
            </a:r>
            <a:endParaRPr lang="en-US" sz="1350" dirty="0">
              <a:solidFill>
                <a:srgbClr val="FF0000"/>
              </a:solidFill>
            </a:endParaRPr>
          </a:p>
        </p:txBody>
      </p:sp>
    </p:spTree>
    <p:extLst>
      <p:ext uri="{BB962C8B-B14F-4D97-AF65-F5344CB8AC3E}">
        <p14:creationId xmlns:p14="http://schemas.microsoft.com/office/powerpoint/2010/main" val="1325323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19"/>
            <a:ext cx="8229599" cy="276999"/>
          </a:xfrm>
        </p:spPr>
        <p:txBody>
          <a:bodyPr/>
          <a:lstStyle/>
          <a:p>
            <a:r>
              <a:rPr lang="en-US" dirty="0"/>
              <a:t>Inference over KB by Random Walks</a:t>
            </a:r>
          </a:p>
        </p:txBody>
      </p:sp>
      <p:sp>
        <p:nvSpPr>
          <p:cNvPr id="37" name="Rectangle 5"/>
          <p:cNvSpPr>
            <a:spLocks noChangeArrowheads="1"/>
          </p:cNvSpPr>
          <p:nvPr/>
        </p:nvSpPr>
        <p:spPr bwMode="auto">
          <a:xfrm>
            <a:off x="1927010" y="2743241"/>
            <a:ext cx="55384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a:solidFill>
                  <a:srgbClr val="000000"/>
                </a:solidFill>
                <a:cs typeface="DejaVu Sans" charset="0"/>
              </a:rPr>
              <a:t>KB: </a:t>
            </a:r>
            <a:endParaRPr lang="en-US">
              <a:cs typeface="DejaVu Sans" charset="0"/>
            </a:endParaRPr>
          </a:p>
        </p:txBody>
      </p:sp>
      <p:sp>
        <p:nvSpPr>
          <p:cNvPr id="38" name="Rectangle 6"/>
          <p:cNvSpPr>
            <a:spLocks noChangeArrowheads="1"/>
          </p:cNvSpPr>
          <p:nvPr/>
        </p:nvSpPr>
        <p:spPr bwMode="auto">
          <a:xfrm>
            <a:off x="1158577" y="4211872"/>
            <a:ext cx="166669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n-US" dirty="0">
                <a:solidFill>
                  <a:srgbClr val="000000"/>
                </a:solidFill>
                <a:cs typeface="DejaVu Sans" charset="0"/>
              </a:rPr>
              <a:t>Random walk</a:t>
            </a:r>
          </a:p>
          <a:p>
            <a:pPr algn="ctr"/>
            <a:r>
              <a:rPr lang="en-US" dirty="0">
                <a:solidFill>
                  <a:srgbClr val="000000"/>
                </a:solidFill>
                <a:cs typeface="DejaVu Sans" charset="0"/>
              </a:rPr>
              <a:t>path type: </a:t>
            </a:r>
            <a:endParaRPr lang="en-US" dirty="0">
              <a:cs typeface="DejaVu Sans" charset="0"/>
            </a:endParaRPr>
          </a:p>
        </p:txBody>
      </p:sp>
      <p:sp>
        <p:nvSpPr>
          <p:cNvPr id="39" name="Rectangle 7"/>
          <p:cNvSpPr>
            <a:spLocks noChangeArrowheads="1"/>
          </p:cNvSpPr>
          <p:nvPr/>
        </p:nvSpPr>
        <p:spPr bwMode="auto">
          <a:xfrm>
            <a:off x="2927421" y="4993361"/>
            <a:ext cx="5929861"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dirty="0">
                <a:solidFill>
                  <a:srgbClr val="000000"/>
                </a:solidFill>
                <a:cs typeface="DejaVu Sans" charset="0"/>
              </a:rPr>
              <a:t>Trained logistic function for R, where i</a:t>
            </a:r>
            <a:r>
              <a:rPr lang="en-US" baseline="30000" dirty="0">
                <a:solidFill>
                  <a:srgbClr val="000000"/>
                </a:solidFill>
                <a:cs typeface="DejaVu Sans" charset="0"/>
              </a:rPr>
              <a:t>th</a:t>
            </a:r>
            <a:r>
              <a:rPr lang="en-US" dirty="0">
                <a:solidFill>
                  <a:srgbClr val="000000"/>
                </a:solidFill>
                <a:cs typeface="DejaVu Sans" charset="0"/>
              </a:rPr>
              <a:t> feature is </a:t>
            </a:r>
            <a:r>
              <a:rPr lang="en-US" b="1" i="1" dirty="0">
                <a:solidFill>
                  <a:srgbClr val="000000"/>
                </a:solidFill>
                <a:cs typeface="DejaVu Sans" charset="0"/>
              </a:rPr>
              <a:t>probability</a:t>
            </a:r>
            <a:r>
              <a:rPr lang="en-US" dirty="0">
                <a:solidFill>
                  <a:srgbClr val="000000"/>
                </a:solidFill>
                <a:cs typeface="DejaVu Sans" charset="0"/>
              </a:rPr>
              <a:t> of arriving at node y when starting at node x, and taking a random walk along path type i</a:t>
            </a:r>
            <a:endParaRPr lang="en-US" baseline="-25000" dirty="0">
              <a:cs typeface="DejaVu Sans" charset="0"/>
            </a:endParaRPr>
          </a:p>
        </p:txBody>
      </p:sp>
      <p:sp>
        <p:nvSpPr>
          <p:cNvPr id="40" name="Rectangle 8"/>
          <p:cNvSpPr>
            <a:spLocks noChangeArrowheads="1"/>
          </p:cNvSpPr>
          <p:nvPr/>
        </p:nvSpPr>
        <p:spPr bwMode="auto">
          <a:xfrm>
            <a:off x="1158577" y="4993361"/>
            <a:ext cx="187436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n-US" dirty="0">
                <a:solidFill>
                  <a:srgbClr val="000000"/>
                </a:solidFill>
                <a:cs typeface="DejaVu Sans" charset="0"/>
              </a:rPr>
              <a:t>Infer P (R(x, y)):</a:t>
            </a:r>
            <a:endParaRPr lang="en-US" dirty="0">
              <a:cs typeface="DejaVu Sans" charset="0"/>
            </a:endParaRPr>
          </a:p>
        </p:txBody>
      </p:sp>
      <p:pic>
        <p:nvPicPr>
          <p:cNvPr id="41" name="Picture 40"/>
          <p:cNvPicPr>
            <a:picLocks noChangeAspect="1"/>
          </p:cNvPicPr>
          <p:nvPr/>
        </p:nvPicPr>
        <p:blipFill>
          <a:blip r:embed="rId3"/>
          <a:stretch>
            <a:fillRect/>
          </a:stretch>
        </p:blipFill>
        <p:spPr>
          <a:xfrm>
            <a:off x="3280125" y="2031383"/>
            <a:ext cx="2922697" cy="1552872"/>
          </a:xfrm>
          <a:prstGeom prst="rect">
            <a:avLst/>
          </a:prstGeom>
        </p:spPr>
      </p:pic>
      <p:sp>
        <p:nvSpPr>
          <p:cNvPr id="42" name="Rectangle 41"/>
          <p:cNvSpPr/>
          <p:nvPr/>
        </p:nvSpPr>
        <p:spPr>
          <a:xfrm>
            <a:off x="2825269" y="4421861"/>
            <a:ext cx="414134" cy="276999"/>
          </a:xfrm>
          <a:prstGeom prst="rect">
            <a:avLst/>
          </a:prstGeom>
        </p:spPr>
        <p:txBody>
          <a:bodyPr wrap="square">
            <a:spAutoFit/>
          </a:bodyPr>
          <a:lstStyle/>
          <a:p>
            <a:r>
              <a:rPr lang="en-US" sz="1200" b="1"/>
              <a:t>x1</a:t>
            </a:r>
            <a:endParaRPr lang="en-US" sz="1200" dirty="0"/>
          </a:p>
        </p:txBody>
      </p:sp>
      <p:cxnSp>
        <p:nvCxnSpPr>
          <p:cNvPr id="43" name="Straight Arrow Connector 42"/>
          <p:cNvCxnSpPr/>
          <p:nvPr/>
        </p:nvCxnSpPr>
        <p:spPr>
          <a:xfrm flipV="1">
            <a:off x="3260471" y="4527591"/>
            <a:ext cx="1562846" cy="2571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501648" y="4364711"/>
            <a:ext cx="929525" cy="424732"/>
          </a:xfrm>
          <a:prstGeom prst="rect">
            <a:avLst/>
          </a:prstGeom>
          <a:solidFill>
            <a:srgbClr val="FFFFFF"/>
          </a:solidFill>
        </p:spPr>
        <p:txBody>
          <a:bodyPr wrap="square">
            <a:spAutoFit/>
          </a:bodyPr>
          <a:lstStyle/>
          <a:p>
            <a:pPr algn="ctr">
              <a:lnSpc>
                <a:spcPct val="90000"/>
              </a:lnSpc>
            </a:pPr>
            <a:r>
              <a:rPr lang="en-US" sz="1200" b="1" dirty="0">
                <a:solidFill>
                  <a:srgbClr val="FF0000"/>
                </a:solidFill>
              </a:rPr>
              <a:t>competes</a:t>
            </a:r>
            <a:br>
              <a:rPr lang="en-US" sz="1200" b="1" dirty="0">
                <a:solidFill>
                  <a:srgbClr val="FF0000"/>
                </a:solidFill>
              </a:rPr>
            </a:br>
            <a:r>
              <a:rPr lang="en-US" sz="1200" b="1" dirty="0">
                <a:solidFill>
                  <a:srgbClr val="FF0000"/>
                </a:solidFill>
              </a:rPr>
              <a:t>with</a:t>
            </a:r>
            <a:endParaRPr lang="en-US" sz="1200" dirty="0">
              <a:solidFill>
                <a:srgbClr val="FF0000"/>
              </a:solidFill>
            </a:endParaRPr>
          </a:p>
        </p:txBody>
      </p:sp>
      <p:sp>
        <p:nvSpPr>
          <p:cNvPr id="45" name="Rectangle 44"/>
          <p:cNvSpPr/>
          <p:nvPr/>
        </p:nvSpPr>
        <p:spPr>
          <a:xfrm>
            <a:off x="4798031" y="4413488"/>
            <a:ext cx="389438" cy="276999"/>
          </a:xfrm>
          <a:prstGeom prst="rect">
            <a:avLst/>
          </a:prstGeom>
        </p:spPr>
        <p:txBody>
          <a:bodyPr wrap="square">
            <a:spAutoFit/>
          </a:bodyPr>
          <a:lstStyle/>
          <a:p>
            <a:r>
              <a:rPr lang="en-US" sz="1200" b="1"/>
              <a:t>x2</a:t>
            </a:r>
            <a:endParaRPr lang="en-US" sz="1200" dirty="0"/>
          </a:p>
        </p:txBody>
      </p:sp>
      <p:cxnSp>
        <p:nvCxnSpPr>
          <p:cNvPr id="46" name="Straight Arrow Connector 45"/>
          <p:cNvCxnSpPr/>
          <p:nvPr/>
        </p:nvCxnSpPr>
        <p:spPr>
          <a:xfrm flipV="1">
            <a:off x="5032121" y="4527591"/>
            <a:ext cx="1562846" cy="2571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5273298" y="4364711"/>
            <a:ext cx="929525" cy="424732"/>
          </a:xfrm>
          <a:prstGeom prst="rect">
            <a:avLst/>
          </a:prstGeom>
          <a:solidFill>
            <a:srgbClr val="FFFFFF"/>
          </a:solidFill>
        </p:spPr>
        <p:txBody>
          <a:bodyPr wrap="square">
            <a:spAutoFit/>
          </a:bodyPr>
          <a:lstStyle/>
          <a:p>
            <a:pPr algn="ctr">
              <a:lnSpc>
                <a:spcPct val="90000"/>
              </a:lnSpc>
            </a:pPr>
            <a:r>
              <a:rPr lang="en-US" sz="1200" b="1" dirty="0">
                <a:solidFill>
                  <a:srgbClr val="FF0000"/>
                </a:solidFill>
              </a:rPr>
              <a:t>economic sector</a:t>
            </a:r>
            <a:endParaRPr lang="en-US" sz="1200" dirty="0">
              <a:solidFill>
                <a:srgbClr val="FF0000"/>
              </a:solidFill>
            </a:endParaRPr>
          </a:p>
        </p:txBody>
      </p:sp>
      <p:sp>
        <p:nvSpPr>
          <p:cNvPr id="48" name="Rectangle 47"/>
          <p:cNvSpPr/>
          <p:nvPr/>
        </p:nvSpPr>
        <p:spPr>
          <a:xfrm>
            <a:off x="6587934" y="4400633"/>
            <a:ext cx="524524" cy="276999"/>
          </a:xfrm>
          <a:prstGeom prst="rect">
            <a:avLst/>
          </a:prstGeom>
        </p:spPr>
        <p:txBody>
          <a:bodyPr wrap="square">
            <a:spAutoFit/>
          </a:bodyPr>
          <a:lstStyle/>
          <a:p>
            <a:r>
              <a:rPr lang="en-US" sz="1200" b="1" dirty="0"/>
              <a:t>x3</a:t>
            </a:r>
            <a:endParaRPr lang="en-US" sz="1200" dirty="0"/>
          </a:p>
        </p:txBody>
      </p:sp>
      <p:sp>
        <p:nvSpPr>
          <p:cNvPr id="49" name="Rectangle 5"/>
          <p:cNvSpPr>
            <a:spLocks noChangeArrowheads="1"/>
          </p:cNvSpPr>
          <p:nvPr/>
        </p:nvSpPr>
        <p:spPr bwMode="auto">
          <a:xfrm>
            <a:off x="1046136" y="3728433"/>
            <a:ext cx="192844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a:solidFill>
                  <a:srgbClr val="000000"/>
                </a:solidFill>
                <a:cs typeface="DejaVu Sans" charset="0"/>
              </a:rPr>
              <a:t>Target Relation R: </a:t>
            </a:r>
            <a:endParaRPr lang="en-US" dirty="0">
              <a:cs typeface="DejaVu Sans" charset="0"/>
            </a:endParaRPr>
          </a:p>
        </p:txBody>
      </p:sp>
      <p:sp>
        <p:nvSpPr>
          <p:cNvPr id="50" name="Rectangle 5"/>
          <p:cNvSpPr>
            <a:spLocks noChangeArrowheads="1"/>
          </p:cNvSpPr>
          <p:nvPr/>
        </p:nvSpPr>
        <p:spPr bwMode="auto">
          <a:xfrm>
            <a:off x="3032946" y="3810531"/>
            <a:ext cx="3211430"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lnSpc>
                <a:spcPct val="90000"/>
              </a:lnSpc>
            </a:pPr>
            <a:r>
              <a:rPr lang="en-US" sz="1500" b="1" dirty="0">
                <a:solidFill>
                  <a:srgbClr val="FF0000"/>
                </a:solidFill>
              </a:rPr>
              <a:t>economic sector (</a:t>
            </a:r>
            <a:r>
              <a:rPr lang="en-US" sz="1500" b="1" dirty="0"/>
              <a:t>x1</a:t>
            </a:r>
            <a:r>
              <a:rPr lang="en-US" sz="1500" b="1" dirty="0">
                <a:solidFill>
                  <a:srgbClr val="FF0000"/>
                </a:solidFill>
              </a:rPr>
              <a:t>, </a:t>
            </a:r>
            <a:r>
              <a:rPr lang="en-US" sz="1500" b="1" dirty="0">
                <a:solidFill>
                  <a:srgbClr val="000000"/>
                </a:solidFill>
              </a:rPr>
              <a:t>x3</a:t>
            </a:r>
            <a:r>
              <a:rPr lang="en-US" sz="1500" b="1" dirty="0">
                <a:solidFill>
                  <a:srgbClr val="FF0000"/>
                </a:solidFill>
              </a:rPr>
              <a:t>)</a:t>
            </a:r>
            <a:endParaRPr lang="en-US" sz="1500" dirty="0">
              <a:solidFill>
                <a:srgbClr val="FF0000"/>
              </a:solidFill>
            </a:endParaRPr>
          </a:p>
        </p:txBody>
      </p:sp>
      <p:sp>
        <p:nvSpPr>
          <p:cNvPr id="51" name="TextBox 50"/>
          <p:cNvSpPr txBox="1"/>
          <p:nvPr/>
        </p:nvSpPr>
        <p:spPr>
          <a:xfrm>
            <a:off x="7087877" y="6356750"/>
            <a:ext cx="1945469" cy="300082"/>
          </a:xfrm>
          <a:prstGeom prst="rect">
            <a:avLst/>
          </a:prstGeom>
          <a:noFill/>
        </p:spPr>
        <p:txBody>
          <a:bodyPr wrap="none" rtlCol="0">
            <a:spAutoFit/>
          </a:bodyPr>
          <a:lstStyle/>
          <a:p>
            <a:r>
              <a:rPr lang="en-US" sz="1350" dirty="0"/>
              <a:t>Ni Lao et al, EMNLP 2011</a:t>
            </a:r>
          </a:p>
        </p:txBody>
      </p:sp>
    </p:spTree>
    <p:extLst>
      <p:ext uri="{BB962C8B-B14F-4D97-AF65-F5344CB8AC3E}">
        <p14:creationId xmlns:p14="http://schemas.microsoft.com/office/powerpoint/2010/main" val="732397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0" y="4114800"/>
            <a:ext cx="6686550" cy="715581"/>
          </a:xfrm>
          <a:prstGeom prst="rect">
            <a:avLst/>
          </a:prstGeom>
        </p:spPr>
        <p:txBody>
          <a:bodyPr wrap="square">
            <a:spAutoFit/>
          </a:bodyPr>
          <a:lstStyle/>
          <a:p>
            <a:endParaRPr lang="en-US" sz="1350" dirty="0"/>
          </a:p>
          <a:p>
            <a:r>
              <a:rPr lang="en-US" sz="1350" dirty="0"/>
              <a:t>     </a:t>
            </a:r>
            <a:r>
              <a:rPr lang="en-US" sz="1350" b="1" u="sng" dirty="0"/>
              <a:t>Feature = Typed Path</a:t>
            </a:r>
          </a:p>
          <a:p>
            <a:r>
              <a:rPr lang="en-US" sz="1350" dirty="0"/>
              <a:t>     </a:t>
            </a:r>
            <a:r>
              <a:rPr lang="en-US" sz="1350" dirty="0" err="1"/>
              <a:t>CityInState</a:t>
            </a:r>
            <a:r>
              <a:rPr lang="en-US" sz="1350" dirty="0"/>
              <a:t>, </a:t>
            </a:r>
            <a:r>
              <a:rPr lang="en-US" sz="1350" dirty="0">
                <a:solidFill>
                  <a:srgbClr val="FF0000"/>
                </a:solidFill>
              </a:rPr>
              <a:t>CityInstate</a:t>
            </a:r>
            <a:r>
              <a:rPr lang="en-US" sz="1500" baseline="30000" dirty="0">
                <a:solidFill>
                  <a:srgbClr val="FF0000"/>
                </a:solidFill>
              </a:rPr>
              <a:t>-1</a:t>
            </a:r>
            <a:r>
              <a:rPr lang="en-US" sz="1350" dirty="0"/>
              <a:t>, </a:t>
            </a:r>
            <a:r>
              <a:rPr lang="en-US" sz="1350" dirty="0" err="1">
                <a:solidFill>
                  <a:srgbClr val="008000"/>
                </a:solidFill>
              </a:rPr>
              <a:t>CityLocatedInCountry</a:t>
            </a:r>
            <a:r>
              <a:rPr lang="en-US" sz="1350" dirty="0"/>
              <a:t>                                                                  0.32</a:t>
            </a:r>
          </a:p>
        </p:txBody>
      </p:sp>
      <p:sp>
        <p:nvSpPr>
          <p:cNvPr id="5" name="Rectangle 4"/>
          <p:cNvSpPr/>
          <p:nvPr/>
        </p:nvSpPr>
        <p:spPr>
          <a:xfrm>
            <a:off x="1714500" y="2453191"/>
            <a:ext cx="963084" cy="300082"/>
          </a:xfrm>
          <a:prstGeom prst="rect">
            <a:avLst/>
          </a:prstGeom>
        </p:spPr>
        <p:txBody>
          <a:bodyPr wrap="none">
            <a:spAutoFit/>
          </a:bodyPr>
          <a:lstStyle/>
          <a:p>
            <a:r>
              <a:rPr lang="en-US" sz="1350" b="1" dirty="0"/>
              <a:t>Pittsburgh </a:t>
            </a:r>
            <a:endParaRPr lang="en-US" sz="1350" dirty="0"/>
          </a:p>
        </p:txBody>
      </p:sp>
      <p:sp>
        <p:nvSpPr>
          <p:cNvPr id="25" name="Rectangle 24"/>
          <p:cNvSpPr/>
          <p:nvPr/>
        </p:nvSpPr>
        <p:spPr>
          <a:xfrm>
            <a:off x="5200651" y="4343400"/>
            <a:ext cx="1169487" cy="300082"/>
          </a:xfrm>
          <a:prstGeom prst="rect">
            <a:avLst/>
          </a:prstGeom>
        </p:spPr>
        <p:txBody>
          <a:bodyPr wrap="none">
            <a:spAutoFit/>
          </a:bodyPr>
          <a:lstStyle/>
          <a:p>
            <a:r>
              <a:rPr lang="en-US" sz="1350" b="1" u="sng" dirty="0"/>
              <a:t>Feature Value</a:t>
            </a:r>
          </a:p>
        </p:txBody>
      </p:sp>
      <p:sp>
        <p:nvSpPr>
          <p:cNvPr id="26" name="Rectangle 25"/>
          <p:cNvSpPr/>
          <p:nvPr/>
        </p:nvSpPr>
        <p:spPr>
          <a:xfrm>
            <a:off x="6897218" y="3886200"/>
            <a:ext cx="1029898" cy="715581"/>
          </a:xfrm>
          <a:prstGeom prst="rect">
            <a:avLst/>
          </a:prstGeom>
        </p:spPr>
        <p:txBody>
          <a:bodyPr wrap="none">
            <a:spAutoFit/>
          </a:bodyPr>
          <a:lstStyle/>
          <a:p>
            <a:pPr algn="ctr"/>
            <a:r>
              <a:rPr lang="en-US" sz="1350" b="1" u="sng" dirty="0"/>
              <a:t>Logistic </a:t>
            </a:r>
            <a:br>
              <a:rPr lang="en-US" sz="1350" b="1" u="sng" dirty="0"/>
            </a:br>
            <a:r>
              <a:rPr lang="en-US" sz="1350" b="1" u="sng" dirty="0" err="1"/>
              <a:t>Regresssion</a:t>
            </a:r>
            <a:br>
              <a:rPr lang="en-US" sz="1350" b="1" u="sng" dirty="0"/>
            </a:br>
            <a:r>
              <a:rPr lang="en-US" sz="1350" b="1" u="sng" dirty="0"/>
              <a:t>Weight</a:t>
            </a:r>
          </a:p>
        </p:txBody>
      </p:sp>
      <p:sp>
        <p:nvSpPr>
          <p:cNvPr id="48" name="Rectangle 47"/>
          <p:cNvSpPr/>
          <p:nvPr/>
        </p:nvSpPr>
        <p:spPr>
          <a:xfrm>
            <a:off x="1200150" y="876300"/>
            <a:ext cx="2816220" cy="300082"/>
          </a:xfrm>
          <a:prstGeom prst="rect">
            <a:avLst/>
          </a:prstGeom>
        </p:spPr>
        <p:txBody>
          <a:bodyPr wrap="none">
            <a:spAutoFit/>
          </a:bodyPr>
          <a:lstStyle/>
          <a:p>
            <a:r>
              <a:rPr lang="en-US" sz="1350" dirty="0" err="1"/>
              <a:t>CityLocatedInCountry</a:t>
            </a:r>
            <a:r>
              <a:rPr lang="en-US" sz="1350" dirty="0"/>
              <a:t>(Pittsburgh) = ? </a:t>
            </a:r>
          </a:p>
        </p:txBody>
      </p:sp>
      <p:sp>
        <p:nvSpPr>
          <p:cNvPr id="9" name="TextBox 8"/>
          <p:cNvSpPr txBox="1"/>
          <p:nvPr/>
        </p:nvSpPr>
        <p:spPr>
          <a:xfrm>
            <a:off x="7112458" y="5678009"/>
            <a:ext cx="1945469" cy="300082"/>
          </a:xfrm>
          <a:prstGeom prst="rect">
            <a:avLst/>
          </a:prstGeom>
          <a:noFill/>
        </p:spPr>
        <p:txBody>
          <a:bodyPr wrap="none" rtlCol="0">
            <a:spAutoFit/>
          </a:bodyPr>
          <a:lstStyle/>
          <a:p>
            <a:r>
              <a:rPr lang="en-US" sz="1350" dirty="0"/>
              <a:t>Ni Lao et al, EMNLP 2011</a:t>
            </a:r>
          </a:p>
        </p:txBody>
      </p:sp>
    </p:spTree>
    <p:extLst>
      <p:ext uri="{BB962C8B-B14F-4D97-AF65-F5344CB8AC3E}">
        <p14:creationId xmlns:p14="http://schemas.microsoft.com/office/powerpoint/2010/main" val="104698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0" y="4114801"/>
            <a:ext cx="6686550" cy="923330"/>
          </a:xfrm>
          <a:prstGeom prst="rect">
            <a:avLst/>
          </a:prstGeom>
        </p:spPr>
        <p:txBody>
          <a:bodyPr wrap="square">
            <a:spAutoFit/>
          </a:bodyPr>
          <a:lstStyle/>
          <a:p>
            <a:endParaRPr lang="en-US" sz="1350" dirty="0"/>
          </a:p>
          <a:p>
            <a:r>
              <a:rPr lang="en-US" sz="1350" dirty="0"/>
              <a:t>     </a:t>
            </a:r>
            <a:r>
              <a:rPr lang="en-US" sz="1350" b="1" u="sng" dirty="0"/>
              <a:t>Feature = Typed Path</a:t>
            </a:r>
          </a:p>
          <a:p>
            <a:r>
              <a:rPr lang="en-US" sz="1350" dirty="0"/>
              <a:t>     </a:t>
            </a:r>
            <a:r>
              <a:rPr lang="en-US" sz="1350" dirty="0" err="1"/>
              <a:t>CityInState</a:t>
            </a:r>
            <a:r>
              <a:rPr lang="en-US" sz="1350" dirty="0"/>
              <a:t>, </a:t>
            </a:r>
            <a:r>
              <a:rPr lang="en-US" sz="1350" dirty="0">
                <a:solidFill>
                  <a:srgbClr val="FF0000"/>
                </a:solidFill>
              </a:rPr>
              <a:t>CityInstate</a:t>
            </a:r>
            <a:r>
              <a:rPr lang="en-US" sz="1500" baseline="30000" dirty="0">
                <a:solidFill>
                  <a:srgbClr val="FF0000"/>
                </a:solidFill>
              </a:rPr>
              <a:t>-1</a:t>
            </a:r>
            <a:r>
              <a:rPr lang="en-US" sz="1350" dirty="0"/>
              <a:t>, </a:t>
            </a:r>
            <a:r>
              <a:rPr lang="en-US" sz="1350" dirty="0" err="1">
                <a:solidFill>
                  <a:srgbClr val="008000"/>
                </a:solidFill>
              </a:rPr>
              <a:t>CityLocatedInCountry</a:t>
            </a:r>
            <a:r>
              <a:rPr lang="en-US" sz="1350" dirty="0"/>
              <a:t>                                                                  0.32</a:t>
            </a:r>
          </a:p>
          <a:p>
            <a:r>
              <a:rPr lang="en-US" sz="1350" dirty="0">
                <a:solidFill>
                  <a:srgbClr val="0000FF"/>
                </a:solidFill>
              </a:rPr>
              <a:t>  </a:t>
            </a:r>
            <a:endParaRPr lang="en-US" sz="1350" dirty="0"/>
          </a:p>
        </p:txBody>
      </p:sp>
      <p:sp>
        <p:nvSpPr>
          <p:cNvPr id="5" name="Rectangle 4"/>
          <p:cNvSpPr/>
          <p:nvPr/>
        </p:nvSpPr>
        <p:spPr>
          <a:xfrm>
            <a:off x="1714500" y="2453191"/>
            <a:ext cx="963084" cy="300082"/>
          </a:xfrm>
          <a:prstGeom prst="rect">
            <a:avLst/>
          </a:prstGeom>
        </p:spPr>
        <p:txBody>
          <a:bodyPr wrap="none">
            <a:spAutoFit/>
          </a:bodyPr>
          <a:lstStyle/>
          <a:p>
            <a:r>
              <a:rPr lang="en-US" sz="1350" b="1" dirty="0"/>
              <a:t>Pittsburgh </a:t>
            </a:r>
            <a:endParaRPr lang="en-US" sz="1350" dirty="0"/>
          </a:p>
        </p:txBody>
      </p:sp>
      <p:sp>
        <p:nvSpPr>
          <p:cNvPr id="6" name="Line 9"/>
          <p:cNvSpPr>
            <a:spLocks noChangeShapeType="1"/>
          </p:cNvSpPr>
          <p:nvPr/>
        </p:nvSpPr>
        <p:spPr bwMode="auto">
          <a:xfrm flipV="1">
            <a:off x="2228850" y="1653091"/>
            <a:ext cx="685800" cy="773906"/>
          </a:xfrm>
          <a:prstGeom prst="line">
            <a:avLst/>
          </a:prstGeom>
          <a:noFill/>
          <a:ln w="38100" cmpd="sng">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8" name="Rectangle 7"/>
          <p:cNvSpPr/>
          <p:nvPr/>
        </p:nvSpPr>
        <p:spPr>
          <a:xfrm>
            <a:off x="2800351" y="1367341"/>
            <a:ext cx="1122615" cy="300082"/>
          </a:xfrm>
          <a:prstGeom prst="rect">
            <a:avLst/>
          </a:prstGeom>
        </p:spPr>
        <p:txBody>
          <a:bodyPr wrap="none">
            <a:spAutoFit/>
          </a:bodyPr>
          <a:lstStyle/>
          <a:p>
            <a:r>
              <a:rPr lang="en-US" sz="1350" b="1" dirty="0"/>
              <a:t>Pennsylvania</a:t>
            </a:r>
            <a:endParaRPr lang="en-US" sz="1350" dirty="0"/>
          </a:p>
        </p:txBody>
      </p:sp>
      <p:sp>
        <p:nvSpPr>
          <p:cNvPr id="9" name="Rectangle 8"/>
          <p:cNvSpPr/>
          <p:nvPr/>
        </p:nvSpPr>
        <p:spPr>
          <a:xfrm rot="18769564">
            <a:off x="1966502" y="1813400"/>
            <a:ext cx="859531" cy="276999"/>
          </a:xfrm>
          <a:prstGeom prst="rect">
            <a:avLst/>
          </a:prstGeom>
          <a:ln>
            <a:noFill/>
          </a:ln>
        </p:spPr>
        <p:txBody>
          <a:bodyPr wrap="none">
            <a:spAutoFit/>
          </a:bodyPr>
          <a:lstStyle/>
          <a:p>
            <a:r>
              <a:rPr lang="en-US" sz="1200" dirty="0" err="1"/>
              <a:t>CityInState</a:t>
            </a:r>
            <a:endParaRPr lang="en-US" sz="1350" dirty="0"/>
          </a:p>
        </p:txBody>
      </p:sp>
      <p:sp>
        <p:nvSpPr>
          <p:cNvPr id="25" name="Rectangle 24"/>
          <p:cNvSpPr/>
          <p:nvPr/>
        </p:nvSpPr>
        <p:spPr>
          <a:xfrm>
            <a:off x="5200651" y="4343400"/>
            <a:ext cx="1169487" cy="300082"/>
          </a:xfrm>
          <a:prstGeom prst="rect">
            <a:avLst/>
          </a:prstGeom>
        </p:spPr>
        <p:txBody>
          <a:bodyPr wrap="none">
            <a:spAutoFit/>
          </a:bodyPr>
          <a:lstStyle/>
          <a:p>
            <a:r>
              <a:rPr lang="en-US" sz="1350" b="1" u="sng" dirty="0"/>
              <a:t>Feature Value</a:t>
            </a:r>
          </a:p>
        </p:txBody>
      </p:sp>
      <p:sp>
        <p:nvSpPr>
          <p:cNvPr id="26" name="Rectangle 25"/>
          <p:cNvSpPr/>
          <p:nvPr/>
        </p:nvSpPr>
        <p:spPr>
          <a:xfrm>
            <a:off x="6897218" y="3886200"/>
            <a:ext cx="1029898" cy="715581"/>
          </a:xfrm>
          <a:prstGeom prst="rect">
            <a:avLst/>
          </a:prstGeom>
        </p:spPr>
        <p:txBody>
          <a:bodyPr wrap="none">
            <a:spAutoFit/>
          </a:bodyPr>
          <a:lstStyle/>
          <a:p>
            <a:pPr algn="ctr"/>
            <a:r>
              <a:rPr lang="en-US" sz="1350" b="1" u="sng" dirty="0"/>
              <a:t>Logistic </a:t>
            </a:r>
            <a:br>
              <a:rPr lang="en-US" sz="1350" b="1" u="sng" dirty="0"/>
            </a:br>
            <a:r>
              <a:rPr lang="en-US" sz="1350" b="1" u="sng" dirty="0" err="1"/>
              <a:t>Regresssion</a:t>
            </a:r>
            <a:br>
              <a:rPr lang="en-US" sz="1350" b="1" u="sng" dirty="0"/>
            </a:br>
            <a:r>
              <a:rPr lang="en-US" sz="1350" b="1" u="sng" dirty="0"/>
              <a:t>Weight</a:t>
            </a:r>
          </a:p>
        </p:txBody>
      </p:sp>
      <p:sp>
        <p:nvSpPr>
          <p:cNvPr id="48" name="Rectangle 47"/>
          <p:cNvSpPr/>
          <p:nvPr/>
        </p:nvSpPr>
        <p:spPr>
          <a:xfrm>
            <a:off x="1200150" y="876300"/>
            <a:ext cx="2816220" cy="300082"/>
          </a:xfrm>
          <a:prstGeom prst="rect">
            <a:avLst/>
          </a:prstGeom>
        </p:spPr>
        <p:txBody>
          <a:bodyPr wrap="none">
            <a:spAutoFit/>
          </a:bodyPr>
          <a:lstStyle/>
          <a:p>
            <a:r>
              <a:rPr lang="en-US" sz="1350" dirty="0" err="1"/>
              <a:t>CityLocatedInCountry</a:t>
            </a:r>
            <a:r>
              <a:rPr lang="en-US" sz="1350" dirty="0"/>
              <a:t>(Pittsburgh) = ? </a:t>
            </a:r>
          </a:p>
        </p:txBody>
      </p:sp>
      <p:sp>
        <p:nvSpPr>
          <p:cNvPr id="11" name="TextBox 10"/>
          <p:cNvSpPr txBox="1"/>
          <p:nvPr/>
        </p:nvSpPr>
        <p:spPr>
          <a:xfrm>
            <a:off x="7112458" y="5678009"/>
            <a:ext cx="1945469" cy="300082"/>
          </a:xfrm>
          <a:prstGeom prst="rect">
            <a:avLst/>
          </a:prstGeom>
          <a:noFill/>
        </p:spPr>
        <p:txBody>
          <a:bodyPr wrap="none" rtlCol="0">
            <a:spAutoFit/>
          </a:bodyPr>
          <a:lstStyle/>
          <a:p>
            <a:r>
              <a:rPr lang="en-US" sz="1350" dirty="0"/>
              <a:t>Ni Lao et al, EMNLP 2011</a:t>
            </a:r>
          </a:p>
        </p:txBody>
      </p:sp>
    </p:spTree>
    <p:extLst>
      <p:ext uri="{BB962C8B-B14F-4D97-AF65-F5344CB8AC3E}">
        <p14:creationId xmlns:p14="http://schemas.microsoft.com/office/powerpoint/2010/main" val="882162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0" y="4114801"/>
            <a:ext cx="6686550" cy="923330"/>
          </a:xfrm>
          <a:prstGeom prst="rect">
            <a:avLst/>
          </a:prstGeom>
        </p:spPr>
        <p:txBody>
          <a:bodyPr wrap="square">
            <a:spAutoFit/>
          </a:bodyPr>
          <a:lstStyle/>
          <a:p>
            <a:endParaRPr lang="en-US" sz="1350" dirty="0"/>
          </a:p>
          <a:p>
            <a:r>
              <a:rPr lang="en-US" sz="1350" dirty="0"/>
              <a:t>     </a:t>
            </a:r>
            <a:r>
              <a:rPr lang="en-US" sz="1350" b="1" u="sng" dirty="0"/>
              <a:t>Feature = Typed Path</a:t>
            </a:r>
          </a:p>
          <a:p>
            <a:r>
              <a:rPr lang="en-US" sz="1350" dirty="0"/>
              <a:t>     </a:t>
            </a:r>
            <a:r>
              <a:rPr lang="en-US" sz="1350" dirty="0" err="1"/>
              <a:t>CityInState</a:t>
            </a:r>
            <a:r>
              <a:rPr lang="en-US" sz="1350" dirty="0"/>
              <a:t>, </a:t>
            </a:r>
            <a:r>
              <a:rPr lang="en-US" sz="1350" dirty="0">
                <a:solidFill>
                  <a:srgbClr val="FF0000"/>
                </a:solidFill>
              </a:rPr>
              <a:t>CityInstate</a:t>
            </a:r>
            <a:r>
              <a:rPr lang="en-US" sz="1500" baseline="30000" dirty="0">
                <a:solidFill>
                  <a:srgbClr val="FF0000"/>
                </a:solidFill>
              </a:rPr>
              <a:t>-1</a:t>
            </a:r>
            <a:r>
              <a:rPr lang="en-US" sz="1350" dirty="0"/>
              <a:t>, </a:t>
            </a:r>
            <a:r>
              <a:rPr lang="en-US" sz="1350" dirty="0" err="1">
                <a:solidFill>
                  <a:srgbClr val="008000"/>
                </a:solidFill>
              </a:rPr>
              <a:t>CityLocatedInCountry</a:t>
            </a:r>
            <a:r>
              <a:rPr lang="en-US" sz="1350" dirty="0"/>
              <a:t>                                                                  0.32</a:t>
            </a:r>
          </a:p>
          <a:p>
            <a:r>
              <a:rPr lang="en-US" sz="1350" dirty="0">
                <a:solidFill>
                  <a:srgbClr val="0000FF"/>
                </a:solidFill>
              </a:rPr>
              <a:t>    </a:t>
            </a:r>
            <a:endParaRPr lang="en-US" sz="1350" dirty="0"/>
          </a:p>
        </p:txBody>
      </p:sp>
      <p:sp>
        <p:nvSpPr>
          <p:cNvPr id="5" name="Rectangle 4"/>
          <p:cNvSpPr/>
          <p:nvPr/>
        </p:nvSpPr>
        <p:spPr>
          <a:xfrm>
            <a:off x="1714500" y="2453191"/>
            <a:ext cx="963084" cy="300082"/>
          </a:xfrm>
          <a:prstGeom prst="rect">
            <a:avLst/>
          </a:prstGeom>
        </p:spPr>
        <p:txBody>
          <a:bodyPr wrap="none">
            <a:spAutoFit/>
          </a:bodyPr>
          <a:lstStyle/>
          <a:p>
            <a:r>
              <a:rPr lang="en-US" sz="1350" b="1" dirty="0"/>
              <a:t>Pittsburgh </a:t>
            </a:r>
            <a:endParaRPr lang="en-US" sz="1350" dirty="0"/>
          </a:p>
        </p:txBody>
      </p:sp>
      <p:sp>
        <p:nvSpPr>
          <p:cNvPr id="6" name="Line 9"/>
          <p:cNvSpPr>
            <a:spLocks noChangeShapeType="1"/>
          </p:cNvSpPr>
          <p:nvPr/>
        </p:nvSpPr>
        <p:spPr bwMode="auto">
          <a:xfrm flipV="1">
            <a:off x="2228850" y="1653091"/>
            <a:ext cx="685800" cy="773906"/>
          </a:xfrm>
          <a:prstGeom prst="line">
            <a:avLst/>
          </a:prstGeom>
          <a:noFill/>
          <a:ln w="38100" cmpd="sng">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8" name="Rectangle 7"/>
          <p:cNvSpPr/>
          <p:nvPr/>
        </p:nvSpPr>
        <p:spPr>
          <a:xfrm>
            <a:off x="2800351" y="1367341"/>
            <a:ext cx="1122615" cy="300082"/>
          </a:xfrm>
          <a:prstGeom prst="rect">
            <a:avLst/>
          </a:prstGeom>
        </p:spPr>
        <p:txBody>
          <a:bodyPr wrap="none">
            <a:spAutoFit/>
          </a:bodyPr>
          <a:lstStyle/>
          <a:p>
            <a:r>
              <a:rPr lang="en-US" sz="1350" b="1" dirty="0"/>
              <a:t>Pennsylvania</a:t>
            </a:r>
            <a:endParaRPr lang="en-US" sz="1350" dirty="0"/>
          </a:p>
        </p:txBody>
      </p:sp>
      <p:sp>
        <p:nvSpPr>
          <p:cNvPr id="9" name="Rectangle 8"/>
          <p:cNvSpPr/>
          <p:nvPr/>
        </p:nvSpPr>
        <p:spPr>
          <a:xfrm rot="18769564">
            <a:off x="1966502" y="1813400"/>
            <a:ext cx="859531" cy="276999"/>
          </a:xfrm>
          <a:prstGeom prst="rect">
            <a:avLst/>
          </a:prstGeom>
          <a:ln>
            <a:noFill/>
          </a:ln>
        </p:spPr>
        <p:txBody>
          <a:bodyPr wrap="none">
            <a:spAutoFit/>
          </a:bodyPr>
          <a:lstStyle/>
          <a:p>
            <a:r>
              <a:rPr lang="en-US" sz="1200" dirty="0" err="1"/>
              <a:t>CityInState</a:t>
            </a:r>
            <a:endParaRPr lang="en-US" sz="1350" dirty="0"/>
          </a:p>
        </p:txBody>
      </p:sp>
      <p:sp>
        <p:nvSpPr>
          <p:cNvPr id="11" name="Rectangle 10"/>
          <p:cNvSpPr/>
          <p:nvPr/>
        </p:nvSpPr>
        <p:spPr>
          <a:xfrm rot="19786315">
            <a:off x="2583829" y="1761539"/>
            <a:ext cx="952505" cy="276999"/>
          </a:xfrm>
          <a:prstGeom prst="rect">
            <a:avLst/>
          </a:prstGeom>
        </p:spPr>
        <p:txBody>
          <a:bodyPr wrap="none">
            <a:spAutoFit/>
          </a:bodyPr>
          <a:lstStyle/>
          <a:p>
            <a:r>
              <a:rPr lang="en-US" sz="1200" dirty="0">
                <a:solidFill>
                  <a:srgbClr val="FF0000"/>
                </a:solidFill>
              </a:rPr>
              <a:t>CityInState</a:t>
            </a:r>
            <a:r>
              <a:rPr lang="en-US" sz="1350" baseline="30000" dirty="0">
                <a:solidFill>
                  <a:srgbClr val="FF0000"/>
                </a:solidFill>
              </a:rPr>
              <a:t>-1</a:t>
            </a:r>
          </a:p>
        </p:txBody>
      </p:sp>
      <p:sp>
        <p:nvSpPr>
          <p:cNvPr id="12" name="Line 9"/>
          <p:cNvSpPr>
            <a:spLocks noChangeShapeType="1"/>
          </p:cNvSpPr>
          <p:nvPr/>
        </p:nvSpPr>
        <p:spPr bwMode="auto">
          <a:xfrm flipH="1">
            <a:off x="3086101" y="1657351"/>
            <a:ext cx="571499" cy="879185"/>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4" name="Line 9"/>
          <p:cNvSpPr>
            <a:spLocks noChangeShapeType="1"/>
          </p:cNvSpPr>
          <p:nvPr/>
        </p:nvSpPr>
        <p:spPr bwMode="auto">
          <a:xfrm flipH="1">
            <a:off x="3600450" y="1657351"/>
            <a:ext cx="57151" cy="567240"/>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5" name="Rectangle 14"/>
          <p:cNvSpPr/>
          <p:nvPr/>
        </p:nvSpPr>
        <p:spPr>
          <a:xfrm rot="3929448">
            <a:off x="3500638" y="1904160"/>
            <a:ext cx="952505" cy="276999"/>
          </a:xfrm>
          <a:prstGeom prst="rect">
            <a:avLst/>
          </a:prstGeom>
        </p:spPr>
        <p:txBody>
          <a:bodyPr wrap="none">
            <a:spAutoFit/>
          </a:bodyPr>
          <a:lstStyle/>
          <a:p>
            <a:r>
              <a:rPr lang="en-US" sz="1200" dirty="0">
                <a:solidFill>
                  <a:srgbClr val="FF0000"/>
                </a:solidFill>
              </a:rPr>
              <a:t>CityInState</a:t>
            </a:r>
            <a:r>
              <a:rPr lang="en-US" sz="1350" baseline="30000" dirty="0">
                <a:solidFill>
                  <a:srgbClr val="FF0000"/>
                </a:solidFill>
              </a:rPr>
              <a:t>-1</a:t>
            </a:r>
          </a:p>
        </p:txBody>
      </p:sp>
      <p:sp>
        <p:nvSpPr>
          <p:cNvPr id="16" name="Line 9"/>
          <p:cNvSpPr>
            <a:spLocks noChangeShapeType="1"/>
          </p:cNvSpPr>
          <p:nvPr/>
        </p:nvSpPr>
        <p:spPr bwMode="auto">
          <a:xfrm>
            <a:off x="3657600" y="1657350"/>
            <a:ext cx="457200" cy="1028700"/>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7" name="Rectangle 16"/>
          <p:cNvSpPr/>
          <p:nvPr/>
        </p:nvSpPr>
        <p:spPr>
          <a:xfrm>
            <a:off x="2686051" y="2510341"/>
            <a:ext cx="1077539" cy="300082"/>
          </a:xfrm>
          <a:prstGeom prst="rect">
            <a:avLst/>
          </a:prstGeom>
        </p:spPr>
        <p:txBody>
          <a:bodyPr wrap="none">
            <a:spAutoFit/>
          </a:bodyPr>
          <a:lstStyle/>
          <a:p>
            <a:r>
              <a:rPr lang="en-US" sz="1350" b="1" dirty="0"/>
              <a:t>Philadelphia</a:t>
            </a:r>
            <a:endParaRPr lang="en-US" sz="1350" dirty="0"/>
          </a:p>
        </p:txBody>
      </p:sp>
      <p:sp>
        <p:nvSpPr>
          <p:cNvPr id="18" name="Rectangle 17"/>
          <p:cNvSpPr/>
          <p:nvPr/>
        </p:nvSpPr>
        <p:spPr>
          <a:xfrm>
            <a:off x="3886201" y="2628900"/>
            <a:ext cx="878446" cy="300082"/>
          </a:xfrm>
          <a:prstGeom prst="rect">
            <a:avLst/>
          </a:prstGeom>
        </p:spPr>
        <p:txBody>
          <a:bodyPr wrap="none">
            <a:spAutoFit/>
          </a:bodyPr>
          <a:lstStyle/>
          <a:p>
            <a:r>
              <a:rPr lang="en-US" sz="1350" b="1" dirty="0" err="1"/>
              <a:t>Harisburg</a:t>
            </a:r>
            <a:endParaRPr lang="en-US" sz="1350" dirty="0"/>
          </a:p>
        </p:txBody>
      </p:sp>
      <p:sp>
        <p:nvSpPr>
          <p:cNvPr id="19" name="Rectangle 18"/>
          <p:cNvSpPr/>
          <p:nvPr/>
        </p:nvSpPr>
        <p:spPr>
          <a:xfrm>
            <a:off x="3314700" y="2171701"/>
            <a:ext cx="546945" cy="276999"/>
          </a:xfrm>
          <a:prstGeom prst="rect">
            <a:avLst/>
          </a:prstGeom>
        </p:spPr>
        <p:txBody>
          <a:bodyPr wrap="none">
            <a:spAutoFit/>
          </a:bodyPr>
          <a:lstStyle/>
          <a:p>
            <a:r>
              <a:rPr lang="en-US" sz="1200" b="1" dirty="0"/>
              <a:t>…(14)</a:t>
            </a:r>
            <a:endParaRPr lang="en-US" sz="1200" dirty="0"/>
          </a:p>
        </p:txBody>
      </p:sp>
      <p:sp>
        <p:nvSpPr>
          <p:cNvPr id="25" name="Rectangle 24"/>
          <p:cNvSpPr/>
          <p:nvPr/>
        </p:nvSpPr>
        <p:spPr>
          <a:xfrm>
            <a:off x="5200651" y="4343400"/>
            <a:ext cx="1169487" cy="300082"/>
          </a:xfrm>
          <a:prstGeom prst="rect">
            <a:avLst/>
          </a:prstGeom>
        </p:spPr>
        <p:txBody>
          <a:bodyPr wrap="none">
            <a:spAutoFit/>
          </a:bodyPr>
          <a:lstStyle/>
          <a:p>
            <a:r>
              <a:rPr lang="en-US" sz="1350" b="1" u="sng" dirty="0"/>
              <a:t>Feature Value</a:t>
            </a:r>
          </a:p>
        </p:txBody>
      </p:sp>
      <p:sp>
        <p:nvSpPr>
          <p:cNvPr id="26" name="Rectangle 25"/>
          <p:cNvSpPr/>
          <p:nvPr/>
        </p:nvSpPr>
        <p:spPr>
          <a:xfrm>
            <a:off x="6897218" y="3886200"/>
            <a:ext cx="1029898" cy="715581"/>
          </a:xfrm>
          <a:prstGeom prst="rect">
            <a:avLst/>
          </a:prstGeom>
        </p:spPr>
        <p:txBody>
          <a:bodyPr wrap="none">
            <a:spAutoFit/>
          </a:bodyPr>
          <a:lstStyle/>
          <a:p>
            <a:pPr algn="ctr"/>
            <a:r>
              <a:rPr lang="en-US" sz="1350" b="1" u="sng" dirty="0"/>
              <a:t>Logistic </a:t>
            </a:r>
            <a:br>
              <a:rPr lang="en-US" sz="1350" b="1" u="sng" dirty="0"/>
            </a:br>
            <a:r>
              <a:rPr lang="en-US" sz="1350" b="1" u="sng" dirty="0" err="1"/>
              <a:t>Regresssion</a:t>
            </a:r>
            <a:br>
              <a:rPr lang="en-US" sz="1350" b="1" u="sng" dirty="0"/>
            </a:br>
            <a:r>
              <a:rPr lang="en-US" sz="1350" b="1" u="sng" dirty="0"/>
              <a:t>Weight</a:t>
            </a:r>
          </a:p>
        </p:txBody>
      </p:sp>
      <p:sp>
        <p:nvSpPr>
          <p:cNvPr id="32" name="Line 9"/>
          <p:cNvSpPr>
            <a:spLocks noChangeShapeType="1"/>
          </p:cNvSpPr>
          <p:nvPr/>
        </p:nvSpPr>
        <p:spPr bwMode="auto">
          <a:xfrm flipH="1">
            <a:off x="2286000" y="1657350"/>
            <a:ext cx="1371600" cy="857250"/>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48" name="Rectangle 47"/>
          <p:cNvSpPr/>
          <p:nvPr/>
        </p:nvSpPr>
        <p:spPr>
          <a:xfrm>
            <a:off x="1200150" y="876300"/>
            <a:ext cx="2816220" cy="300082"/>
          </a:xfrm>
          <a:prstGeom prst="rect">
            <a:avLst/>
          </a:prstGeom>
        </p:spPr>
        <p:txBody>
          <a:bodyPr wrap="none">
            <a:spAutoFit/>
          </a:bodyPr>
          <a:lstStyle/>
          <a:p>
            <a:r>
              <a:rPr lang="en-US" sz="1350" dirty="0" err="1"/>
              <a:t>CityLocatedInCountry</a:t>
            </a:r>
            <a:r>
              <a:rPr lang="en-US" sz="1350" dirty="0"/>
              <a:t>(Pittsburgh) = ? </a:t>
            </a:r>
          </a:p>
        </p:txBody>
      </p:sp>
      <p:sp>
        <p:nvSpPr>
          <p:cNvPr id="21" name="TextBox 20"/>
          <p:cNvSpPr txBox="1"/>
          <p:nvPr/>
        </p:nvSpPr>
        <p:spPr>
          <a:xfrm>
            <a:off x="7112458" y="5678009"/>
            <a:ext cx="1945469" cy="300082"/>
          </a:xfrm>
          <a:prstGeom prst="rect">
            <a:avLst/>
          </a:prstGeom>
          <a:noFill/>
        </p:spPr>
        <p:txBody>
          <a:bodyPr wrap="none" rtlCol="0">
            <a:spAutoFit/>
          </a:bodyPr>
          <a:lstStyle/>
          <a:p>
            <a:r>
              <a:rPr lang="en-US" sz="1350" dirty="0"/>
              <a:t>Ni Lao et al, EMNLP 2011</a:t>
            </a:r>
          </a:p>
        </p:txBody>
      </p:sp>
    </p:spTree>
    <p:extLst>
      <p:ext uri="{BB962C8B-B14F-4D97-AF65-F5344CB8AC3E}">
        <p14:creationId xmlns:p14="http://schemas.microsoft.com/office/powerpoint/2010/main" val="278004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0" y="4114801"/>
            <a:ext cx="6686550" cy="923330"/>
          </a:xfrm>
          <a:prstGeom prst="rect">
            <a:avLst/>
          </a:prstGeom>
        </p:spPr>
        <p:txBody>
          <a:bodyPr wrap="square">
            <a:spAutoFit/>
          </a:bodyPr>
          <a:lstStyle/>
          <a:p>
            <a:endParaRPr lang="en-US" sz="1350" dirty="0"/>
          </a:p>
          <a:p>
            <a:r>
              <a:rPr lang="en-US" sz="1350" dirty="0"/>
              <a:t>     </a:t>
            </a:r>
            <a:r>
              <a:rPr lang="en-US" sz="1350" b="1" u="sng" dirty="0"/>
              <a:t>Feature = Typed Path</a:t>
            </a:r>
          </a:p>
          <a:p>
            <a:r>
              <a:rPr lang="en-US" sz="1350" dirty="0"/>
              <a:t>     </a:t>
            </a:r>
            <a:r>
              <a:rPr lang="en-US" sz="1350" dirty="0" err="1"/>
              <a:t>CityInState</a:t>
            </a:r>
            <a:r>
              <a:rPr lang="en-US" sz="1350" dirty="0"/>
              <a:t>, </a:t>
            </a:r>
            <a:r>
              <a:rPr lang="en-US" sz="1350" dirty="0">
                <a:solidFill>
                  <a:srgbClr val="FF0000"/>
                </a:solidFill>
              </a:rPr>
              <a:t>CityInstate</a:t>
            </a:r>
            <a:r>
              <a:rPr lang="en-US" sz="1500" baseline="30000" dirty="0">
                <a:solidFill>
                  <a:srgbClr val="FF0000"/>
                </a:solidFill>
              </a:rPr>
              <a:t>-1</a:t>
            </a:r>
            <a:r>
              <a:rPr lang="en-US" sz="1350" dirty="0"/>
              <a:t>, </a:t>
            </a:r>
            <a:r>
              <a:rPr lang="en-US" sz="1350" dirty="0" err="1">
                <a:solidFill>
                  <a:srgbClr val="008000"/>
                </a:solidFill>
              </a:rPr>
              <a:t>CityLocatedInCountry</a:t>
            </a:r>
            <a:r>
              <a:rPr lang="en-US" sz="1350" dirty="0"/>
              <a:t>                                                                  0.32</a:t>
            </a:r>
          </a:p>
          <a:p>
            <a:r>
              <a:rPr lang="en-US" sz="1350" dirty="0">
                <a:solidFill>
                  <a:srgbClr val="0000FF"/>
                </a:solidFill>
              </a:rPr>
              <a:t>    </a:t>
            </a:r>
            <a:endParaRPr lang="en-US" sz="1350" dirty="0"/>
          </a:p>
        </p:txBody>
      </p:sp>
      <p:sp>
        <p:nvSpPr>
          <p:cNvPr id="5" name="Rectangle 4"/>
          <p:cNvSpPr/>
          <p:nvPr/>
        </p:nvSpPr>
        <p:spPr>
          <a:xfrm>
            <a:off x="1714500" y="2453191"/>
            <a:ext cx="963084" cy="300082"/>
          </a:xfrm>
          <a:prstGeom prst="rect">
            <a:avLst/>
          </a:prstGeom>
        </p:spPr>
        <p:txBody>
          <a:bodyPr wrap="none">
            <a:spAutoFit/>
          </a:bodyPr>
          <a:lstStyle/>
          <a:p>
            <a:r>
              <a:rPr lang="en-US" sz="1350" b="1" dirty="0"/>
              <a:t>Pittsburgh </a:t>
            </a:r>
            <a:endParaRPr lang="en-US" sz="1350" dirty="0"/>
          </a:p>
        </p:txBody>
      </p:sp>
      <p:sp>
        <p:nvSpPr>
          <p:cNvPr id="6" name="Line 9"/>
          <p:cNvSpPr>
            <a:spLocks noChangeShapeType="1"/>
          </p:cNvSpPr>
          <p:nvPr/>
        </p:nvSpPr>
        <p:spPr bwMode="auto">
          <a:xfrm flipV="1">
            <a:off x="2228850" y="1653091"/>
            <a:ext cx="685800" cy="773906"/>
          </a:xfrm>
          <a:prstGeom prst="line">
            <a:avLst/>
          </a:prstGeom>
          <a:noFill/>
          <a:ln w="38100" cmpd="sng">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8" name="Rectangle 7"/>
          <p:cNvSpPr/>
          <p:nvPr/>
        </p:nvSpPr>
        <p:spPr>
          <a:xfrm>
            <a:off x="2800351" y="1367341"/>
            <a:ext cx="1122615" cy="300082"/>
          </a:xfrm>
          <a:prstGeom prst="rect">
            <a:avLst/>
          </a:prstGeom>
        </p:spPr>
        <p:txBody>
          <a:bodyPr wrap="none">
            <a:spAutoFit/>
          </a:bodyPr>
          <a:lstStyle/>
          <a:p>
            <a:r>
              <a:rPr lang="en-US" sz="1350" b="1" dirty="0"/>
              <a:t>Pennsylvania</a:t>
            </a:r>
            <a:endParaRPr lang="en-US" sz="1350" dirty="0"/>
          </a:p>
        </p:txBody>
      </p:sp>
      <p:sp>
        <p:nvSpPr>
          <p:cNvPr id="9" name="Rectangle 8"/>
          <p:cNvSpPr/>
          <p:nvPr/>
        </p:nvSpPr>
        <p:spPr>
          <a:xfrm rot="18769564">
            <a:off x="1966502" y="1813400"/>
            <a:ext cx="859531" cy="276999"/>
          </a:xfrm>
          <a:prstGeom prst="rect">
            <a:avLst/>
          </a:prstGeom>
          <a:ln>
            <a:noFill/>
          </a:ln>
        </p:spPr>
        <p:txBody>
          <a:bodyPr wrap="none">
            <a:spAutoFit/>
          </a:bodyPr>
          <a:lstStyle/>
          <a:p>
            <a:r>
              <a:rPr lang="en-US" sz="1200" dirty="0" err="1"/>
              <a:t>CityInState</a:t>
            </a:r>
            <a:endParaRPr lang="en-US" sz="1350" dirty="0"/>
          </a:p>
        </p:txBody>
      </p:sp>
      <p:sp>
        <p:nvSpPr>
          <p:cNvPr id="11" name="Rectangle 10"/>
          <p:cNvSpPr/>
          <p:nvPr/>
        </p:nvSpPr>
        <p:spPr>
          <a:xfrm rot="19786315">
            <a:off x="2583829" y="1761539"/>
            <a:ext cx="952505" cy="276999"/>
          </a:xfrm>
          <a:prstGeom prst="rect">
            <a:avLst/>
          </a:prstGeom>
        </p:spPr>
        <p:txBody>
          <a:bodyPr wrap="none">
            <a:spAutoFit/>
          </a:bodyPr>
          <a:lstStyle/>
          <a:p>
            <a:r>
              <a:rPr lang="en-US" sz="1200" dirty="0">
                <a:solidFill>
                  <a:srgbClr val="FF0000"/>
                </a:solidFill>
              </a:rPr>
              <a:t>CityInState</a:t>
            </a:r>
            <a:r>
              <a:rPr lang="en-US" sz="1350" baseline="30000" dirty="0">
                <a:solidFill>
                  <a:srgbClr val="FF0000"/>
                </a:solidFill>
              </a:rPr>
              <a:t>-1</a:t>
            </a:r>
          </a:p>
        </p:txBody>
      </p:sp>
      <p:sp>
        <p:nvSpPr>
          <p:cNvPr id="12" name="Line 9"/>
          <p:cNvSpPr>
            <a:spLocks noChangeShapeType="1"/>
          </p:cNvSpPr>
          <p:nvPr/>
        </p:nvSpPr>
        <p:spPr bwMode="auto">
          <a:xfrm flipH="1">
            <a:off x="3086101" y="1657351"/>
            <a:ext cx="571499" cy="879185"/>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4" name="Line 9"/>
          <p:cNvSpPr>
            <a:spLocks noChangeShapeType="1"/>
          </p:cNvSpPr>
          <p:nvPr/>
        </p:nvSpPr>
        <p:spPr bwMode="auto">
          <a:xfrm flipH="1">
            <a:off x="3600450" y="1657351"/>
            <a:ext cx="57151" cy="567240"/>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5" name="Rectangle 14"/>
          <p:cNvSpPr/>
          <p:nvPr/>
        </p:nvSpPr>
        <p:spPr>
          <a:xfrm rot="3929448">
            <a:off x="3500638" y="1904160"/>
            <a:ext cx="952505" cy="276999"/>
          </a:xfrm>
          <a:prstGeom prst="rect">
            <a:avLst/>
          </a:prstGeom>
        </p:spPr>
        <p:txBody>
          <a:bodyPr wrap="none">
            <a:spAutoFit/>
          </a:bodyPr>
          <a:lstStyle/>
          <a:p>
            <a:r>
              <a:rPr lang="en-US" sz="1200" dirty="0">
                <a:solidFill>
                  <a:srgbClr val="FF0000"/>
                </a:solidFill>
              </a:rPr>
              <a:t>CityInState</a:t>
            </a:r>
            <a:r>
              <a:rPr lang="en-US" sz="1350" baseline="30000" dirty="0">
                <a:solidFill>
                  <a:srgbClr val="FF0000"/>
                </a:solidFill>
              </a:rPr>
              <a:t>-1</a:t>
            </a:r>
          </a:p>
        </p:txBody>
      </p:sp>
      <p:sp>
        <p:nvSpPr>
          <p:cNvPr id="16" name="Line 9"/>
          <p:cNvSpPr>
            <a:spLocks noChangeShapeType="1"/>
          </p:cNvSpPr>
          <p:nvPr/>
        </p:nvSpPr>
        <p:spPr bwMode="auto">
          <a:xfrm>
            <a:off x="3657600" y="1657350"/>
            <a:ext cx="457200" cy="1028700"/>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7" name="Rectangle 16"/>
          <p:cNvSpPr/>
          <p:nvPr/>
        </p:nvSpPr>
        <p:spPr>
          <a:xfrm>
            <a:off x="2686051" y="2510341"/>
            <a:ext cx="1077539" cy="300082"/>
          </a:xfrm>
          <a:prstGeom prst="rect">
            <a:avLst/>
          </a:prstGeom>
        </p:spPr>
        <p:txBody>
          <a:bodyPr wrap="none">
            <a:spAutoFit/>
          </a:bodyPr>
          <a:lstStyle/>
          <a:p>
            <a:r>
              <a:rPr lang="en-US" sz="1350" b="1" dirty="0"/>
              <a:t>Philadelphia</a:t>
            </a:r>
            <a:endParaRPr lang="en-US" sz="1350" dirty="0"/>
          </a:p>
        </p:txBody>
      </p:sp>
      <p:sp>
        <p:nvSpPr>
          <p:cNvPr id="18" name="Rectangle 17"/>
          <p:cNvSpPr/>
          <p:nvPr/>
        </p:nvSpPr>
        <p:spPr>
          <a:xfrm>
            <a:off x="3886201" y="2628900"/>
            <a:ext cx="878446" cy="300082"/>
          </a:xfrm>
          <a:prstGeom prst="rect">
            <a:avLst/>
          </a:prstGeom>
        </p:spPr>
        <p:txBody>
          <a:bodyPr wrap="none">
            <a:spAutoFit/>
          </a:bodyPr>
          <a:lstStyle/>
          <a:p>
            <a:r>
              <a:rPr lang="en-US" sz="1350" b="1" dirty="0" err="1"/>
              <a:t>Harisburg</a:t>
            </a:r>
            <a:endParaRPr lang="en-US" sz="1350" dirty="0"/>
          </a:p>
        </p:txBody>
      </p:sp>
      <p:sp>
        <p:nvSpPr>
          <p:cNvPr id="19" name="Rectangle 18"/>
          <p:cNvSpPr/>
          <p:nvPr/>
        </p:nvSpPr>
        <p:spPr>
          <a:xfrm>
            <a:off x="3314700" y="2171701"/>
            <a:ext cx="546945" cy="276999"/>
          </a:xfrm>
          <a:prstGeom prst="rect">
            <a:avLst/>
          </a:prstGeom>
        </p:spPr>
        <p:txBody>
          <a:bodyPr wrap="none">
            <a:spAutoFit/>
          </a:bodyPr>
          <a:lstStyle/>
          <a:p>
            <a:r>
              <a:rPr lang="en-US" sz="1200" b="1" dirty="0"/>
              <a:t>…(14)</a:t>
            </a:r>
            <a:endParaRPr lang="en-US" sz="1200" dirty="0"/>
          </a:p>
        </p:txBody>
      </p:sp>
      <p:sp>
        <p:nvSpPr>
          <p:cNvPr id="20" name="Line 9"/>
          <p:cNvSpPr>
            <a:spLocks noChangeShapeType="1"/>
          </p:cNvSpPr>
          <p:nvPr/>
        </p:nvSpPr>
        <p:spPr bwMode="auto">
          <a:xfrm flipV="1">
            <a:off x="4457701" y="1543050"/>
            <a:ext cx="1771649" cy="1143000"/>
          </a:xfrm>
          <a:prstGeom prst="line">
            <a:avLst/>
          </a:prstGeom>
          <a:noFill/>
          <a:ln w="38100" cmpd="sng">
            <a:solidFill>
              <a:srgbClr val="008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21" name="Rectangle 20"/>
          <p:cNvSpPr/>
          <p:nvPr/>
        </p:nvSpPr>
        <p:spPr>
          <a:xfrm>
            <a:off x="6172201" y="1257300"/>
            <a:ext cx="471155" cy="300082"/>
          </a:xfrm>
          <a:prstGeom prst="rect">
            <a:avLst/>
          </a:prstGeom>
        </p:spPr>
        <p:txBody>
          <a:bodyPr wrap="none">
            <a:spAutoFit/>
          </a:bodyPr>
          <a:lstStyle/>
          <a:p>
            <a:r>
              <a:rPr lang="en-US" sz="1350" b="1" dirty="0"/>
              <a:t>U.S.</a:t>
            </a:r>
            <a:endParaRPr lang="en-US" sz="1350" dirty="0"/>
          </a:p>
        </p:txBody>
      </p:sp>
      <p:sp>
        <p:nvSpPr>
          <p:cNvPr id="23" name="Line 9"/>
          <p:cNvSpPr>
            <a:spLocks noChangeShapeType="1"/>
          </p:cNvSpPr>
          <p:nvPr/>
        </p:nvSpPr>
        <p:spPr bwMode="auto">
          <a:xfrm flipV="1">
            <a:off x="3771900" y="1485900"/>
            <a:ext cx="2400301" cy="1195891"/>
          </a:xfrm>
          <a:prstGeom prst="line">
            <a:avLst/>
          </a:prstGeom>
          <a:noFill/>
          <a:ln w="38100" cmpd="sng">
            <a:solidFill>
              <a:srgbClr val="008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25" name="Rectangle 24"/>
          <p:cNvSpPr/>
          <p:nvPr/>
        </p:nvSpPr>
        <p:spPr>
          <a:xfrm>
            <a:off x="5200651" y="4343400"/>
            <a:ext cx="1169487" cy="300082"/>
          </a:xfrm>
          <a:prstGeom prst="rect">
            <a:avLst/>
          </a:prstGeom>
        </p:spPr>
        <p:txBody>
          <a:bodyPr wrap="none">
            <a:spAutoFit/>
          </a:bodyPr>
          <a:lstStyle/>
          <a:p>
            <a:r>
              <a:rPr lang="en-US" sz="1350" b="1" u="sng" dirty="0"/>
              <a:t>Feature Value</a:t>
            </a:r>
          </a:p>
        </p:txBody>
      </p:sp>
      <p:sp>
        <p:nvSpPr>
          <p:cNvPr id="26" name="Rectangle 25"/>
          <p:cNvSpPr/>
          <p:nvPr/>
        </p:nvSpPr>
        <p:spPr>
          <a:xfrm>
            <a:off x="6897218" y="3886200"/>
            <a:ext cx="1029898" cy="715581"/>
          </a:xfrm>
          <a:prstGeom prst="rect">
            <a:avLst/>
          </a:prstGeom>
        </p:spPr>
        <p:txBody>
          <a:bodyPr wrap="none">
            <a:spAutoFit/>
          </a:bodyPr>
          <a:lstStyle/>
          <a:p>
            <a:pPr algn="ctr"/>
            <a:r>
              <a:rPr lang="en-US" sz="1350" b="1" u="sng" dirty="0"/>
              <a:t>Logistic </a:t>
            </a:r>
            <a:br>
              <a:rPr lang="en-US" sz="1350" b="1" u="sng" dirty="0"/>
            </a:br>
            <a:r>
              <a:rPr lang="en-US" sz="1350" b="1" u="sng" dirty="0" err="1"/>
              <a:t>Regresssion</a:t>
            </a:r>
            <a:br>
              <a:rPr lang="en-US" sz="1350" b="1" u="sng" dirty="0"/>
            </a:br>
            <a:r>
              <a:rPr lang="en-US" sz="1350" b="1" u="sng" dirty="0"/>
              <a:t>Weight</a:t>
            </a:r>
          </a:p>
        </p:txBody>
      </p:sp>
      <p:sp>
        <p:nvSpPr>
          <p:cNvPr id="31" name="Rectangle 30"/>
          <p:cNvSpPr/>
          <p:nvPr/>
        </p:nvSpPr>
        <p:spPr>
          <a:xfrm rot="20066945">
            <a:off x="4365060" y="1696643"/>
            <a:ext cx="1526252" cy="276999"/>
          </a:xfrm>
          <a:prstGeom prst="rect">
            <a:avLst/>
          </a:prstGeom>
        </p:spPr>
        <p:txBody>
          <a:bodyPr wrap="none">
            <a:spAutoFit/>
          </a:bodyPr>
          <a:lstStyle/>
          <a:p>
            <a:r>
              <a:rPr lang="en-US" sz="1200" dirty="0" err="1">
                <a:solidFill>
                  <a:srgbClr val="008000"/>
                </a:solidFill>
              </a:rPr>
              <a:t>CityLocatedInCountry</a:t>
            </a:r>
            <a:endParaRPr lang="en-US" sz="1200" baseline="30000" dirty="0">
              <a:solidFill>
                <a:srgbClr val="008000"/>
              </a:solidFill>
            </a:endParaRPr>
          </a:p>
        </p:txBody>
      </p:sp>
      <p:sp>
        <p:nvSpPr>
          <p:cNvPr id="32" name="Line 9"/>
          <p:cNvSpPr>
            <a:spLocks noChangeShapeType="1"/>
          </p:cNvSpPr>
          <p:nvPr/>
        </p:nvSpPr>
        <p:spPr bwMode="auto">
          <a:xfrm flipH="1">
            <a:off x="2286000" y="1657350"/>
            <a:ext cx="1371600" cy="857250"/>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48" name="Rectangle 47"/>
          <p:cNvSpPr/>
          <p:nvPr/>
        </p:nvSpPr>
        <p:spPr>
          <a:xfrm>
            <a:off x="1200150" y="876300"/>
            <a:ext cx="2816220" cy="300082"/>
          </a:xfrm>
          <a:prstGeom prst="rect">
            <a:avLst/>
          </a:prstGeom>
        </p:spPr>
        <p:txBody>
          <a:bodyPr wrap="none">
            <a:spAutoFit/>
          </a:bodyPr>
          <a:lstStyle/>
          <a:p>
            <a:r>
              <a:rPr lang="en-US" sz="1350" dirty="0" err="1"/>
              <a:t>CityLocatedInCountry</a:t>
            </a:r>
            <a:r>
              <a:rPr lang="en-US" sz="1350" dirty="0"/>
              <a:t>(Pittsburgh) = ? </a:t>
            </a:r>
          </a:p>
        </p:txBody>
      </p:sp>
      <p:sp>
        <p:nvSpPr>
          <p:cNvPr id="24" name="TextBox 23"/>
          <p:cNvSpPr txBox="1"/>
          <p:nvPr/>
        </p:nvSpPr>
        <p:spPr>
          <a:xfrm>
            <a:off x="7112458" y="5678009"/>
            <a:ext cx="1945469" cy="300082"/>
          </a:xfrm>
          <a:prstGeom prst="rect">
            <a:avLst/>
          </a:prstGeom>
          <a:noFill/>
        </p:spPr>
        <p:txBody>
          <a:bodyPr wrap="none" rtlCol="0">
            <a:spAutoFit/>
          </a:bodyPr>
          <a:lstStyle/>
          <a:p>
            <a:r>
              <a:rPr lang="en-US" sz="1350" dirty="0"/>
              <a:t>Ni Lao et al, EMNLP 2011</a:t>
            </a:r>
          </a:p>
        </p:txBody>
      </p:sp>
    </p:spTree>
    <p:extLst>
      <p:ext uri="{BB962C8B-B14F-4D97-AF65-F5344CB8AC3E}">
        <p14:creationId xmlns:p14="http://schemas.microsoft.com/office/powerpoint/2010/main" val="1653069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0" y="4114801"/>
            <a:ext cx="6686550" cy="923330"/>
          </a:xfrm>
          <a:prstGeom prst="rect">
            <a:avLst/>
          </a:prstGeom>
        </p:spPr>
        <p:txBody>
          <a:bodyPr wrap="square">
            <a:spAutoFit/>
          </a:bodyPr>
          <a:lstStyle/>
          <a:p>
            <a:endParaRPr lang="en-US" sz="1350" dirty="0"/>
          </a:p>
          <a:p>
            <a:r>
              <a:rPr lang="en-US" sz="1350" dirty="0"/>
              <a:t>     </a:t>
            </a:r>
            <a:r>
              <a:rPr lang="en-US" sz="1350" b="1" u="sng" dirty="0"/>
              <a:t>Feature = Typed Path</a:t>
            </a:r>
          </a:p>
          <a:p>
            <a:r>
              <a:rPr lang="en-US" sz="1350" dirty="0"/>
              <a:t>     </a:t>
            </a:r>
            <a:r>
              <a:rPr lang="en-US" sz="1350" dirty="0" err="1"/>
              <a:t>CityInState</a:t>
            </a:r>
            <a:r>
              <a:rPr lang="en-US" sz="1350" dirty="0"/>
              <a:t>, </a:t>
            </a:r>
            <a:r>
              <a:rPr lang="en-US" sz="1350" dirty="0">
                <a:solidFill>
                  <a:srgbClr val="FF0000"/>
                </a:solidFill>
              </a:rPr>
              <a:t>CityInstate</a:t>
            </a:r>
            <a:r>
              <a:rPr lang="en-US" sz="1500" baseline="30000" dirty="0">
                <a:solidFill>
                  <a:srgbClr val="FF0000"/>
                </a:solidFill>
              </a:rPr>
              <a:t>-1</a:t>
            </a:r>
            <a:r>
              <a:rPr lang="en-US" sz="1350" dirty="0"/>
              <a:t>, </a:t>
            </a:r>
            <a:r>
              <a:rPr lang="en-US" sz="1350" dirty="0" err="1">
                <a:solidFill>
                  <a:srgbClr val="008000"/>
                </a:solidFill>
              </a:rPr>
              <a:t>CityLocatedInCountry</a:t>
            </a:r>
            <a:r>
              <a:rPr lang="en-US" sz="1350" dirty="0"/>
              <a:t>                         0.8                                   0.32</a:t>
            </a:r>
          </a:p>
          <a:p>
            <a:r>
              <a:rPr lang="en-US" sz="1350" dirty="0">
                <a:solidFill>
                  <a:srgbClr val="0000FF"/>
                </a:solidFill>
              </a:rPr>
              <a:t>    </a:t>
            </a:r>
            <a:endParaRPr lang="en-US" sz="1350" dirty="0"/>
          </a:p>
        </p:txBody>
      </p:sp>
      <p:sp>
        <p:nvSpPr>
          <p:cNvPr id="5" name="Rectangle 4"/>
          <p:cNvSpPr/>
          <p:nvPr/>
        </p:nvSpPr>
        <p:spPr>
          <a:xfrm>
            <a:off x="1714500" y="2453191"/>
            <a:ext cx="963084" cy="300082"/>
          </a:xfrm>
          <a:prstGeom prst="rect">
            <a:avLst/>
          </a:prstGeom>
        </p:spPr>
        <p:txBody>
          <a:bodyPr wrap="none">
            <a:spAutoFit/>
          </a:bodyPr>
          <a:lstStyle/>
          <a:p>
            <a:r>
              <a:rPr lang="en-US" sz="1350" b="1" dirty="0"/>
              <a:t>Pittsburgh </a:t>
            </a:r>
            <a:endParaRPr lang="en-US" sz="1350" dirty="0"/>
          </a:p>
        </p:txBody>
      </p:sp>
      <p:sp>
        <p:nvSpPr>
          <p:cNvPr id="6" name="Line 9"/>
          <p:cNvSpPr>
            <a:spLocks noChangeShapeType="1"/>
          </p:cNvSpPr>
          <p:nvPr/>
        </p:nvSpPr>
        <p:spPr bwMode="auto">
          <a:xfrm flipV="1">
            <a:off x="2228850" y="1653091"/>
            <a:ext cx="685800" cy="773906"/>
          </a:xfrm>
          <a:prstGeom prst="line">
            <a:avLst/>
          </a:prstGeom>
          <a:noFill/>
          <a:ln w="38100" cmpd="sng">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8" name="Rectangle 7"/>
          <p:cNvSpPr/>
          <p:nvPr/>
        </p:nvSpPr>
        <p:spPr>
          <a:xfrm>
            <a:off x="2800351" y="1367341"/>
            <a:ext cx="1122615" cy="300082"/>
          </a:xfrm>
          <a:prstGeom prst="rect">
            <a:avLst/>
          </a:prstGeom>
        </p:spPr>
        <p:txBody>
          <a:bodyPr wrap="none">
            <a:spAutoFit/>
          </a:bodyPr>
          <a:lstStyle/>
          <a:p>
            <a:r>
              <a:rPr lang="en-US" sz="1350" b="1" dirty="0"/>
              <a:t>Pennsylvania</a:t>
            </a:r>
            <a:endParaRPr lang="en-US" sz="1350" dirty="0"/>
          </a:p>
        </p:txBody>
      </p:sp>
      <p:sp>
        <p:nvSpPr>
          <p:cNvPr id="9" name="Rectangle 8"/>
          <p:cNvSpPr/>
          <p:nvPr/>
        </p:nvSpPr>
        <p:spPr>
          <a:xfrm rot="18769564">
            <a:off x="1966502" y="1813400"/>
            <a:ext cx="859531" cy="276999"/>
          </a:xfrm>
          <a:prstGeom prst="rect">
            <a:avLst/>
          </a:prstGeom>
          <a:ln>
            <a:noFill/>
          </a:ln>
        </p:spPr>
        <p:txBody>
          <a:bodyPr wrap="none">
            <a:spAutoFit/>
          </a:bodyPr>
          <a:lstStyle/>
          <a:p>
            <a:r>
              <a:rPr lang="en-US" sz="1200" dirty="0" err="1"/>
              <a:t>CityInState</a:t>
            </a:r>
            <a:endParaRPr lang="en-US" sz="1350" dirty="0"/>
          </a:p>
        </p:txBody>
      </p:sp>
      <p:sp>
        <p:nvSpPr>
          <p:cNvPr id="11" name="Rectangle 10"/>
          <p:cNvSpPr/>
          <p:nvPr/>
        </p:nvSpPr>
        <p:spPr>
          <a:xfrm rot="19786315">
            <a:off x="2583829" y="1761539"/>
            <a:ext cx="952505" cy="276999"/>
          </a:xfrm>
          <a:prstGeom prst="rect">
            <a:avLst/>
          </a:prstGeom>
        </p:spPr>
        <p:txBody>
          <a:bodyPr wrap="none">
            <a:spAutoFit/>
          </a:bodyPr>
          <a:lstStyle/>
          <a:p>
            <a:r>
              <a:rPr lang="en-US" sz="1200" dirty="0">
                <a:solidFill>
                  <a:srgbClr val="FF0000"/>
                </a:solidFill>
              </a:rPr>
              <a:t>CityInState</a:t>
            </a:r>
            <a:r>
              <a:rPr lang="en-US" sz="1350" baseline="30000" dirty="0">
                <a:solidFill>
                  <a:srgbClr val="FF0000"/>
                </a:solidFill>
              </a:rPr>
              <a:t>-1</a:t>
            </a:r>
          </a:p>
        </p:txBody>
      </p:sp>
      <p:sp>
        <p:nvSpPr>
          <p:cNvPr id="12" name="Line 9"/>
          <p:cNvSpPr>
            <a:spLocks noChangeShapeType="1"/>
          </p:cNvSpPr>
          <p:nvPr/>
        </p:nvSpPr>
        <p:spPr bwMode="auto">
          <a:xfrm flipH="1">
            <a:off x="3086101" y="1657351"/>
            <a:ext cx="571499" cy="879185"/>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4" name="Line 9"/>
          <p:cNvSpPr>
            <a:spLocks noChangeShapeType="1"/>
          </p:cNvSpPr>
          <p:nvPr/>
        </p:nvSpPr>
        <p:spPr bwMode="auto">
          <a:xfrm flipH="1">
            <a:off x="3600450" y="1657351"/>
            <a:ext cx="57151" cy="567240"/>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5" name="Rectangle 14"/>
          <p:cNvSpPr/>
          <p:nvPr/>
        </p:nvSpPr>
        <p:spPr>
          <a:xfrm rot="3929448">
            <a:off x="3500638" y="1904160"/>
            <a:ext cx="952505" cy="276999"/>
          </a:xfrm>
          <a:prstGeom prst="rect">
            <a:avLst/>
          </a:prstGeom>
        </p:spPr>
        <p:txBody>
          <a:bodyPr wrap="none">
            <a:spAutoFit/>
          </a:bodyPr>
          <a:lstStyle/>
          <a:p>
            <a:r>
              <a:rPr lang="en-US" sz="1200" dirty="0">
                <a:solidFill>
                  <a:srgbClr val="FF0000"/>
                </a:solidFill>
              </a:rPr>
              <a:t>CityInState</a:t>
            </a:r>
            <a:r>
              <a:rPr lang="en-US" sz="1350" baseline="30000" dirty="0">
                <a:solidFill>
                  <a:srgbClr val="FF0000"/>
                </a:solidFill>
              </a:rPr>
              <a:t>-1</a:t>
            </a:r>
          </a:p>
        </p:txBody>
      </p:sp>
      <p:sp>
        <p:nvSpPr>
          <p:cNvPr id="16" name="Line 9"/>
          <p:cNvSpPr>
            <a:spLocks noChangeShapeType="1"/>
          </p:cNvSpPr>
          <p:nvPr/>
        </p:nvSpPr>
        <p:spPr bwMode="auto">
          <a:xfrm>
            <a:off x="3657600" y="1657350"/>
            <a:ext cx="457200" cy="1028700"/>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7" name="Rectangle 16"/>
          <p:cNvSpPr/>
          <p:nvPr/>
        </p:nvSpPr>
        <p:spPr>
          <a:xfrm>
            <a:off x="2686051" y="2510341"/>
            <a:ext cx="1077539" cy="300082"/>
          </a:xfrm>
          <a:prstGeom prst="rect">
            <a:avLst/>
          </a:prstGeom>
        </p:spPr>
        <p:txBody>
          <a:bodyPr wrap="none">
            <a:spAutoFit/>
          </a:bodyPr>
          <a:lstStyle/>
          <a:p>
            <a:r>
              <a:rPr lang="en-US" sz="1350" b="1" dirty="0"/>
              <a:t>Philadelphia</a:t>
            </a:r>
            <a:endParaRPr lang="en-US" sz="1350" dirty="0"/>
          </a:p>
        </p:txBody>
      </p:sp>
      <p:sp>
        <p:nvSpPr>
          <p:cNvPr id="18" name="Rectangle 17"/>
          <p:cNvSpPr/>
          <p:nvPr/>
        </p:nvSpPr>
        <p:spPr>
          <a:xfrm>
            <a:off x="3886201" y="2628900"/>
            <a:ext cx="878446" cy="300082"/>
          </a:xfrm>
          <a:prstGeom prst="rect">
            <a:avLst/>
          </a:prstGeom>
        </p:spPr>
        <p:txBody>
          <a:bodyPr wrap="none">
            <a:spAutoFit/>
          </a:bodyPr>
          <a:lstStyle/>
          <a:p>
            <a:r>
              <a:rPr lang="en-US" sz="1350" b="1" dirty="0" err="1"/>
              <a:t>Harisburg</a:t>
            </a:r>
            <a:endParaRPr lang="en-US" sz="1350" dirty="0"/>
          </a:p>
        </p:txBody>
      </p:sp>
      <p:sp>
        <p:nvSpPr>
          <p:cNvPr id="19" name="Rectangle 18"/>
          <p:cNvSpPr/>
          <p:nvPr/>
        </p:nvSpPr>
        <p:spPr>
          <a:xfrm>
            <a:off x="3314700" y="2171701"/>
            <a:ext cx="546945" cy="276999"/>
          </a:xfrm>
          <a:prstGeom prst="rect">
            <a:avLst/>
          </a:prstGeom>
        </p:spPr>
        <p:txBody>
          <a:bodyPr wrap="none">
            <a:spAutoFit/>
          </a:bodyPr>
          <a:lstStyle/>
          <a:p>
            <a:r>
              <a:rPr lang="en-US" sz="1200" b="1" dirty="0"/>
              <a:t>…(14)</a:t>
            </a:r>
            <a:endParaRPr lang="en-US" sz="1200" dirty="0"/>
          </a:p>
        </p:txBody>
      </p:sp>
      <p:sp>
        <p:nvSpPr>
          <p:cNvPr id="20" name="Line 9"/>
          <p:cNvSpPr>
            <a:spLocks noChangeShapeType="1"/>
          </p:cNvSpPr>
          <p:nvPr/>
        </p:nvSpPr>
        <p:spPr bwMode="auto">
          <a:xfrm flipV="1">
            <a:off x="4457701" y="1543050"/>
            <a:ext cx="1771649" cy="1143000"/>
          </a:xfrm>
          <a:prstGeom prst="line">
            <a:avLst/>
          </a:prstGeom>
          <a:noFill/>
          <a:ln w="38100" cmpd="sng">
            <a:solidFill>
              <a:srgbClr val="008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21" name="Rectangle 20"/>
          <p:cNvSpPr/>
          <p:nvPr/>
        </p:nvSpPr>
        <p:spPr>
          <a:xfrm>
            <a:off x="6172201" y="1257300"/>
            <a:ext cx="471155" cy="300082"/>
          </a:xfrm>
          <a:prstGeom prst="rect">
            <a:avLst/>
          </a:prstGeom>
        </p:spPr>
        <p:txBody>
          <a:bodyPr wrap="none">
            <a:spAutoFit/>
          </a:bodyPr>
          <a:lstStyle/>
          <a:p>
            <a:r>
              <a:rPr lang="en-US" sz="1350" b="1" dirty="0"/>
              <a:t>U.S.</a:t>
            </a:r>
            <a:endParaRPr lang="en-US" sz="1350" dirty="0"/>
          </a:p>
        </p:txBody>
      </p:sp>
      <p:sp>
        <p:nvSpPr>
          <p:cNvPr id="23" name="Line 9"/>
          <p:cNvSpPr>
            <a:spLocks noChangeShapeType="1"/>
          </p:cNvSpPr>
          <p:nvPr/>
        </p:nvSpPr>
        <p:spPr bwMode="auto">
          <a:xfrm flipV="1">
            <a:off x="3771900" y="1485900"/>
            <a:ext cx="2400301" cy="1195891"/>
          </a:xfrm>
          <a:prstGeom prst="line">
            <a:avLst/>
          </a:prstGeom>
          <a:noFill/>
          <a:ln w="38100" cmpd="sng">
            <a:solidFill>
              <a:srgbClr val="008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25" name="Rectangle 24"/>
          <p:cNvSpPr/>
          <p:nvPr/>
        </p:nvSpPr>
        <p:spPr>
          <a:xfrm>
            <a:off x="5200651" y="4343400"/>
            <a:ext cx="1169487" cy="300082"/>
          </a:xfrm>
          <a:prstGeom prst="rect">
            <a:avLst/>
          </a:prstGeom>
        </p:spPr>
        <p:txBody>
          <a:bodyPr wrap="none">
            <a:spAutoFit/>
          </a:bodyPr>
          <a:lstStyle/>
          <a:p>
            <a:r>
              <a:rPr lang="en-US" sz="1350" b="1" u="sng" dirty="0"/>
              <a:t>Feature Value</a:t>
            </a:r>
          </a:p>
        </p:txBody>
      </p:sp>
      <p:sp>
        <p:nvSpPr>
          <p:cNvPr id="26" name="Rectangle 25"/>
          <p:cNvSpPr/>
          <p:nvPr/>
        </p:nvSpPr>
        <p:spPr>
          <a:xfrm>
            <a:off x="6897218" y="3886200"/>
            <a:ext cx="1029898" cy="715581"/>
          </a:xfrm>
          <a:prstGeom prst="rect">
            <a:avLst/>
          </a:prstGeom>
        </p:spPr>
        <p:txBody>
          <a:bodyPr wrap="none">
            <a:spAutoFit/>
          </a:bodyPr>
          <a:lstStyle/>
          <a:p>
            <a:pPr algn="ctr"/>
            <a:r>
              <a:rPr lang="en-US" sz="1350" b="1" u="sng" dirty="0"/>
              <a:t>Logistic </a:t>
            </a:r>
            <a:br>
              <a:rPr lang="en-US" sz="1350" b="1" u="sng" dirty="0"/>
            </a:br>
            <a:r>
              <a:rPr lang="en-US" sz="1350" b="1" u="sng" dirty="0" err="1"/>
              <a:t>Regresssion</a:t>
            </a:r>
            <a:br>
              <a:rPr lang="en-US" sz="1350" b="1" u="sng" dirty="0"/>
            </a:br>
            <a:r>
              <a:rPr lang="en-US" sz="1350" b="1" u="sng" dirty="0"/>
              <a:t>Weight</a:t>
            </a:r>
          </a:p>
        </p:txBody>
      </p:sp>
      <p:sp>
        <p:nvSpPr>
          <p:cNvPr id="31" name="Rectangle 30"/>
          <p:cNvSpPr/>
          <p:nvPr/>
        </p:nvSpPr>
        <p:spPr>
          <a:xfrm rot="20066945">
            <a:off x="4365060" y="1696643"/>
            <a:ext cx="1526252" cy="276999"/>
          </a:xfrm>
          <a:prstGeom prst="rect">
            <a:avLst/>
          </a:prstGeom>
        </p:spPr>
        <p:txBody>
          <a:bodyPr wrap="none">
            <a:spAutoFit/>
          </a:bodyPr>
          <a:lstStyle/>
          <a:p>
            <a:r>
              <a:rPr lang="en-US" sz="1200" dirty="0" err="1">
                <a:solidFill>
                  <a:srgbClr val="008000"/>
                </a:solidFill>
              </a:rPr>
              <a:t>CityLocatedInCountry</a:t>
            </a:r>
            <a:endParaRPr lang="en-US" sz="1200" baseline="30000" dirty="0">
              <a:solidFill>
                <a:srgbClr val="008000"/>
              </a:solidFill>
            </a:endParaRPr>
          </a:p>
        </p:txBody>
      </p:sp>
      <p:sp>
        <p:nvSpPr>
          <p:cNvPr id="32" name="Line 9"/>
          <p:cNvSpPr>
            <a:spLocks noChangeShapeType="1"/>
          </p:cNvSpPr>
          <p:nvPr/>
        </p:nvSpPr>
        <p:spPr bwMode="auto">
          <a:xfrm flipH="1">
            <a:off x="2286000" y="1657350"/>
            <a:ext cx="1371600" cy="857250"/>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48" name="Rectangle 47"/>
          <p:cNvSpPr/>
          <p:nvPr/>
        </p:nvSpPr>
        <p:spPr>
          <a:xfrm>
            <a:off x="1200150" y="876300"/>
            <a:ext cx="2816220" cy="300082"/>
          </a:xfrm>
          <a:prstGeom prst="rect">
            <a:avLst/>
          </a:prstGeom>
        </p:spPr>
        <p:txBody>
          <a:bodyPr wrap="none">
            <a:spAutoFit/>
          </a:bodyPr>
          <a:lstStyle/>
          <a:p>
            <a:r>
              <a:rPr lang="en-US" sz="1350" dirty="0" err="1"/>
              <a:t>CityLocatedInCountry</a:t>
            </a:r>
            <a:r>
              <a:rPr lang="en-US" sz="1350" dirty="0"/>
              <a:t>(Pittsburgh) = ? </a:t>
            </a:r>
          </a:p>
        </p:txBody>
      </p:sp>
      <p:sp>
        <p:nvSpPr>
          <p:cNvPr id="2" name="TextBox 1"/>
          <p:cNvSpPr txBox="1"/>
          <p:nvPr/>
        </p:nvSpPr>
        <p:spPr>
          <a:xfrm>
            <a:off x="3886200" y="3429000"/>
            <a:ext cx="2800350" cy="715581"/>
          </a:xfrm>
          <a:prstGeom prst="rect">
            <a:avLst/>
          </a:prstGeom>
          <a:solidFill>
            <a:schemeClr val="accent6">
              <a:lumMod val="20000"/>
              <a:lumOff val="80000"/>
            </a:schemeClr>
          </a:solidFill>
        </p:spPr>
        <p:txBody>
          <a:bodyPr wrap="square" rtlCol="0">
            <a:spAutoFit/>
          </a:bodyPr>
          <a:lstStyle/>
          <a:p>
            <a:pPr algn="ctr"/>
            <a:endParaRPr lang="en-US" sz="1350" dirty="0">
              <a:latin typeface="Comic Sans MS"/>
              <a:cs typeface="Comic Sans MS"/>
            </a:endParaRPr>
          </a:p>
          <a:p>
            <a:pPr algn="ctr"/>
            <a:r>
              <a:rPr lang="en-US" sz="1350" dirty="0" err="1">
                <a:latin typeface="Comic Sans MS"/>
                <a:cs typeface="Comic Sans MS"/>
              </a:rPr>
              <a:t>Pr</a:t>
            </a:r>
            <a:r>
              <a:rPr lang="en-US" sz="1350" dirty="0">
                <a:latin typeface="Comic Sans MS"/>
                <a:cs typeface="Comic Sans MS"/>
              </a:rPr>
              <a:t>(U.S. | Pittsburgh, </a:t>
            </a:r>
            <a:r>
              <a:rPr lang="en-US" sz="1350" dirty="0" err="1">
                <a:latin typeface="Comic Sans MS"/>
                <a:cs typeface="Comic Sans MS"/>
              </a:rPr>
              <a:t>TypedPath</a:t>
            </a:r>
            <a:r>
              <a:rPr lang="en-US" sz="1350" dirty="0">
                <a:latin typeface="Comic Sans MS"/>
                <a:cs typeface="Comic Sans MS"/>
              </a:rPr>
              <a:t>)</a:t>
            </a:r>
          </a:p>
          <a:p>
            <a:pPr algn="ctr"/>
            <a:endParaRPr lang="en-US" sz="1350" dirty="0">
              <a:latin typeface="Comic Sans MS"/>
              <a:cs typeface="Comic Sans MS"/>
            </a:endParaRPr>
          </a:p>
        </p:txBody>
      </p:sp>
      <p:cxnSp>
        <p:nvCxnSpPr>
          <p:cNvPr id="7" name="Straight Arrow Connector 6"/>
          <p:cNvCxnSpPr/>
          <p:nvPr/>
        </p:nvCxnSpPr>
        <p:spPr>
          <a:xfrm>
            <a:off x="5200650" y="4114800"/>
            <a:ext cx="285750" cy="285750"/>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112458" y="5678009"/>
            <a:ext cx="1945469" cy="300082"/>
          </a:xfrm>
          <a:prstGeom prst="rect">
            <a:avLst/>
          </a:prstGeom>
          <a:noFill/>
        </p:spPr>
        <p:txBody>
          <a:bodyPr wrap="none" rtlCol="0">
            <a:spAutoFit/>
          </a:bodyPr>
          <a:lstStyle/>
          <a:p>
            <a:r>
              <a:rPr lang="en-US" sz="1350" dirty="0"/>
              <a:t>Ni Lao et al, EMNLP 2011</a:t>
            </a:r>
          </a:p>
        </p:txBody>
      </p:sp>
    </p:spTree>
    <p:extLst>
      <p:ext uri="{BB962C8B-B14F-4D97-AF65-F5344CB8AC3E}">
        <p14:creationId xmlns:p14="http://schemas.microsoft.com/office/powerpoint/2010/main" val="1137447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0" y="4114801"/>
            <a:ext cx="6686550" cy="1131079"/>
          </a:xfrm>
          <a:prstGeom prst="rect">
            <a:avLst/>
          </a:prstGeom>
        </p:spPr>
        <p:txBody>
          <a:bodyPr wrap="square">
            <a:spAutoFit/>
          </a:bodyPr>
          <a:lstStyle/>
          <a:p>
            <a:endParaRPr lang="en-US" sz="1350" dirty="0"/>
          </a:p>
          <a:p>
            <a:r>
              <a:rPr lang="en-US" sz="1350" dirty="0"/>
              <a:t>     </a:t>
            </a:r>
            <a:r>
              <a:rPr lang="en-US" sz="1350" b="1" u="sng" dirty="0"/>
              <a:t>Feature = Typed Path</a:t>
            </a:r>
          </a:p>
          <a:p>
            <a:r>
              <a:rPr lang="en-US" sz="1350" dirty="0"/>
              <a:t>     </a:t>
            </a:r>
            <a:r>
              <a:rPr lang="en-US" sz="1350" dirty="0" err="1"/>
              <a:t>CityInState</a:t>
            </a:r>
            <a:r>
              <a:rPr lang="en-US" sz="1350" dirty="0"/>
              <a:t>, </a:t>
            </a:r>
            <a:r>
              <a:rPr lang="en-US" sz="1350" dirty="0">
                <a:solidFill>
                  <a:srgbClr val="FF0000"/>
                </a:solidFill>
              </a:rPr>
              <a:t>CityInstate</a:t>
            </a:r>
            <a:r>
              <a:rPr lang="en-US" sz="1500" baseline="30000" dirty="0">
                <a:solidFill>
                  <a:srgbClr val="FF0000"/>
                </a:solidFill>
              </a:rPr>
              <a:t>-1</a:t>
            </a:r>
            <a:r>
              <a:rPr lang="en-US" sz="1350" dirty="0"/>
              <a:t>, </a:t>
            </a:r>
            <a:r>
              <a:rPr lang="en-US" sz="1350" dirty="0" err="1">
                <a:solidFill>
                  <a:srgbClr val="008000"/>
                </a:solidFill>
              </a:rPr>
              <a:t>CityLocatedInCountry</a:t>
            </a:r>
            <a:r>
              <a:rPr lang="en-US" sz="1350" dirty="0"/>
              <a:t>                         0.8                                   0.32</a:t>
            </a:r>
          </a:p>
          <a:p>
            <a:r>
              <a:rPr lang="en-US" sz="1350" dirty="0">
                <a:solidFill>
                  <a:srgbClr val="0000FF"/>
                </a:solidFill>
              </a:rPr>
              <a:t>     AtLocation</a:t>
            </a:r>
            <a:r>
              <a:rPr lang="en-US" sz="1500" baseline="30000" dirty="0">
                <a:solidFill>
                  <a:srgbClr val="0000FF"/>
                </a:solidFill>
              </a:rPr>
              <a:t>-1</a:t>
            </a:r>
            <a:r>
              <a:rPr lang="en-US" sz="1350" dirty="0"/>
              <a:t>, </a:t>
            </a:r>
            <a:r>
              <a:rPr lang="en-US" sz="1350" dirty="0" err="1">
                <a:solidFill>
                  <a:srgbClr val="660066"/>
                </a:solidFill>
              </a:rPr>
              <a:t>AtLocation</a:t>
            </a:r>
            <a:r>
              <a:rPr lang="en-US" sz="1350" dirty="0"/>
              <a:t>, </a:t>
            </a:r>
            <a:r>
              <a:rPr lang="en-US" sz="1350" dirty="0" err="1">
                <a:solidFill>
                  <a:srgbClr val="008000"/>
                </a:solidFill>
              </a:rPr>
              <a:t>CityLocatedInCountry</a:t>
            </a:r>
            <a:r>
              <a:rPr lang="en-US" sz="1350" dirty="0"/>
              <a:t>                                                                  0.20</a:t>
            </a:r>
          </a:p>
          <a:p>
            <a:r>
              <a:rPr lang="en-US" sz="1350" dirty="0"/>
              <a:t>      </a:t>
            </a:r>
          </a:p>
        </p:txBody>
      </p:sp>
      <p:sp>
        <p:nvSpPr>
          <p:cNvPr id="5" name="Rectangle 4"/>
          <p:cNvSpPr/>
          <p:nvPr/>
        </p:nvSpPr>
        <p:spPr>
          <a:xfrm>
            <a:off x="1714500" y="2453191"/>
            <a:ext cx="963084" cy="300082"/>
          </a:xfrm>
          <a:prstGeom prst="rect">
            <a:avLst/>
          </a:prstGeom>
        </p:spPr>
        <p:txBody>
          <a:bodyPr wrap="none">
            <a:spAutoFit/>
          </a:bodyPr>
          <a:lstStyle/>
          <a:p>
            <a:r>
              <a:rPr lang="en-US" sz="1350" b="1" dirty="0"/>
              <a:t>Pittsburgh </a:t>
            </a:r>
            <a:endParaRPr lang="en-US" sz="1350" dirty="0"/>
          </a:p>
        </p:txBody>
      </p:sp>
      <p:sp>
        <p:nvSpPr>
          <p:cNvPr id="6" name="Line 9"/>
          <p:cNvSpPr>
            <a:spLocks noChangeShapeType="1"/>
          </p:cNvSpPr>
          <p:nvPr/>
        </p:nvSpPr>
        <p:spPr bwMode="auto">
          <a:xfrm flipV="1">
            <a:off x="2228850" y="1653091"/>
            <a:ext cx="685800" cy="773906"/>
          </a:xfrm>
          <a:prstGeom prst="line">
            <a:avLst/>
          </a:prstGeom>
          <a:noFill/>
          <a:ln w="38100" cmpd="sng">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8" name="Rectangle 7"/>
          <p:cNvSpPr/>
          <p:nvPr/>
        </p:nvSpPr>
        <p:spPr>
          <a:xfrm>
            <a:off x="2800351" y="1367341"/>
            <a:ext cx="1122615" cy="300082"/>
          </a:xfrm>
          <a:prstGeom prst="rect">
            <a:avLst/>
          </a:prstGeom>
        </p:spPr>
        <p:txBody>
          <a:bodyPr wrap="none">
            <a:spAutoFit/>
          </a:bodyPr>
          <a:lstStyle/>
          <a:p>
            <a:r>
              <a:rPr lang="en-US" sz="1350" b="1" dirty="0"/>
              <a:t>Pennsylvania</a:t>
            </a:r>
            <a:endParaRPr lang="en-US" sz="1350" dirty="0"/>
          </a:p>
        </p:txBody>
      </p:sp>
      <p:sp>
        <p:nvSpPr>
          <p:cNvPr id="9" name="Rectangle 8"/>
          <p:cNvSpPr/>
          <p:nvPr/>
        </p:nvSpPr>
        <p:spPr>
          <a:xfrm rot="18769564">
            <a:off x="1966502" y="1813400"/>
            <a:ext cx="859531" cy="276999"/>
          </a:xfrm>
          <a:prstGeom prst="rect">
            <a:avLst/>
          </a:prstGeom>
          <a:ln>
            <a:noFill/>
          </a:ln>
        </p:spPr>
        <p:txBody>
          <a:bodyPr wrap="none">
            <a:spAutoFit/>
          </a:bodyPr>
          <a:lstStyle/>
          <a:p>
            <a:r>
              <a:rPr lang="en-US" sz="1200" dirty="0" err="1"/>
              <a:t>CityInState</a:t>
            </a:r>
            <a:endParaRPr lang="en-US" sz="1350" dirty="0"/>
          </a:p>
        </p:txBody>
      </p:sp>
      <p:sp>
        <p:nvSpPr>
          <p:cNvPr id="11" name="Rectangle 10"/>
          <p:cNvSpPr/>
          <p:nvPr/>
        </p:nvSpPr>
        <p:spPr>
          <a:xfrm rot="19786315">
            <a:off x="2583829" y="1761539"/>
            <a:ext cx="952505" cy="276999"/>
          </a:xfrm>
          <a:prstGeom prst="rect">
            <a:avLst/>
          </a:prstGeom>
        </p:spPr>
        <p:txBody>
          <a:bodyPr wrap="none">
            <a:spAutoFit/>
          </a:bodyPr>
          <a:lstStyle/>
          <a:p>
            <a:r>
              <a:rPr lang="en-US" sz="1200" dirty="0">
                <a:solidFill>
                  <a:srgbClr val="FF0000"/>
                </a:solidFill>
              </a:rPr>
              <a:t>CityInState</a:t>
            </a:r>
            <a:r>
              <a:rPr lang="en-US" sz="1350" baseline="30000" dirty="0">
                <a:solidFill>
                  <a:srgbClr val="FF0000"/>
                </a:solidFill>
              </a:rPr>
              <a:t>-1</a:t>
            </a:r>
          </a:p>
        </p:txBody>
      </p:sp>
      <p:sp>
        <p:nvSpPr>
          <p:cNvPr id="12" name="Line 9"/>
          <p:cNvSpPr>
            <a:spLocks noChangeShapeType="1"/>
          </p:cNvSpPr>
          <p:nvPr/>
        </p:nvSpPr>
        <p:spPr bwMode="auto">
          <a:xfrm flipH="1">
            <a:off x="3086101" y="1657351"/>
            <a:ext cx="571499" cy="879185"/>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4" name="Line 9"/>
          <p:cNvSpPr>
            <a:spLocks noChangeShapeType="1"/>
          </p:cNvSpPr>
          <p:nvPr/>
        </p:nvSpPr>
        <p:spPr bwMode="auto">
          <a:xfrm flipH="1">
            <a:off x="3600450" y="1657351"/>
            <a:ext cx="57151" cy="567240"/>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5" name="Rectangle 14"/>
          <p:cNvSpPr/>
          <p:nvPr/>
        </p:nvSpPr>
        <p:spPr>
          <a:xfrm rot="3929448">
            <a:off x="3500638" y="1904160"/>
            <a:ext cx="952505" cy="276999"/>
          </a:xfrm>
          <a:prstGeom prst="rect">
            <a:avLst/>
          </a:prstGeom>
        </p:spPr>
        <p:txBody>
          <a:bodyPr wrap="none">
            <a:spAutoFit/>
          </a:bodyPr>
          <a:lstStyle/>
          <a:p>
            <a:r>
              <a:rPr lang="en-US" sz="1200" dirty="0">
                <a:solidFill>
                  <a:srgbClr val="FF0000"/>
                </a:solidFill>
              </a:rPr>
              <a:t>CityInState</a:t>
            </a:r>
            <a:r>
              <a:rPr lang="en-US" sz="1350" baseline="30000" dirty="0">
                <a:solidFill>
                  <a:srgbClr val="FF0000"/>
                </a:solidFill>
              </a:rPr>
              <a:t>-1</a:t>
            </a:r>
          </a:p>
        </p:txBody>
      </p:sp>
      <p:sp>
        <p:nvSpPr>
          <p:cNvPr id="16" name="Line 9"/>
          <p:cNvSpPr>
            <a:spLocks noChangeShapeType="1"/>
          </p:cNvSpPr>
          <p:nvPr/>
        </p:nvSpPr>
        <p:spPr bwMode="auto">
          <a:xfrm>
            <a:off x="3657600" y="1657350"/>
            <a:ext cx="457200" cy="1028700"/>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7" name="Rectangle 16"/>
          <p:cNvSpPr/>
          <p:nvPr/>
        </p:nvSpPr>
        <p:spPr>
          <a:xfrm>
            <a:off x="2686051" y="2510341"/>
            <a:ext cx="1077539" cy="300082"/>
          </a:xfrm>
          <a:prstGeom prst="rect">
            <a:avLst/>
          </a:prstGeom>
        </p:spPr>
        <p:txBody>
          <a:bodyPr wrap="none">
            <a:spAutoFit/>
          </a:bodyPr>
          <a:lstStyle/>
          <a:p>
            <a:r>
              <a:rPr lang="en-US" sz="1350" b="1" dirty="0"/>
              <a:t>Philadelphia</a:t>
            </a:r>
            <a:endParaRPr lang="en-US" sz="1350" dirty="0"/>
          </a:p>
        </p:txBody>
      </p:sp>
      <p:sp>
        <p:nvSpPr>
          <p:cNvPr id="18" name="Rectangle 17"/>
          <p:cNvSpPr/>
          <p:nvPr/>
        </p:nvSpPr>
        <p:spPr>
          <a:xfrm>
            <a:off x="3886201" y="2628900"/>
            <a:ext cx="878446" cy="300082"/>
          </a:xfrm>
          <a:prstGeom prst="rect">
            <a:avLst/>
          </a:prstGeom>
        </p:spPr>
        <p:txBody>
          <a:bodyPr wrap="none">
            <a:spAutoFit/>
          </a:bodyPr>
          <a:lstStyle/>
          <a:p>
            <a:r>
              <a:rPr lang="en-US" sz="1350" b="1" dirty="0" err="1"/>
              <a:t>Harisburg</a:t>
            </a:r>
            <a:endParaRPr lang="en-US" sz="1350" dirty="0"/>
          </a:p>
        </p:txBody>
      </p:sp>
      <p:sp>
        <p:nvSpPr>
          <p:cNvPr id="19" name="Rectangle 18"/>
          <p:cNvSpPr/>
          <p:nvPr/>
        </p:nvSpPr>
        <p:spPr>
          <a:xfrm>
            <a:off x="3314700" y="2171701"/>
            <a:ext cx="546945" cy="276999"/>
          </a:xfrm>
          <a:prstGeom prst="rect">
            <a:avLst/>
          </a:prstGeom>
        </p:spPr>
        <p:txBody>
          <a:bodyPr wrap="none">
            <a:spAutoFit/>
          </a:bodyPr>
          <a:lstStyle/>
          <a:p>
            <a:r>
              <a:rPr lang="en-US" sz="1200" b="1" dirty="0"/>
              <a:t>…(14)</a:t>
            </a:r>
            <a:endParaRPr lang="en-US" sz="1200" dirty="0"/>
          </a:p>
        </p:txBody>
      </p:sp>
      <p:sp>
        <p:nvSpPr>
          <p:cNvPr id="20" name="Line 9"/>
          <p:cNvSpPr>
            <a:spLocks noChangeShapeType="1"/>
          </p:cNvSpPr>
          <p:nvPr/>
        </p:nvSpPr>
        <p:spPr bwMode="auto">
          <a:xfrm flipV="1">
            <a:off x="4457701" y="1543050"/>
            <a:ext cx="1771649" cy="1143000"/>
          </a:xfrm>
          <a:prstGeom prst="line">
            <a:avLst/>
          </a:prstGeom>
          <a:noFill/>
          <a:ln w="38100" cmpd="sng">
            <a:solidFill>
              <a:srgbClr val="008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21" name="Rectangle 20"/>
          <p:cNvSpPr/>
          <p:nvPr/>
        </p:nvSpPr>
        <p:spPr>
          <a:xfrm>
            <a:off x="6172201" y="1257300"/>
            <a:ext cx="471155" cy="300082"/>
          </a:xfrm>
          <a:prstGeom prst="rect">
            <a:avLst/>
          </a:prstGeom>
        </p:spPr>
        <p:txBody>
          <a:bodyPr wrap="none">
            <a:spAutoFit/>
          </a:bodyPr>
          <a:lstStyle/>
          <a:p>
            <a:r>
              <a:rPr lang="en-US" sz="1350" b="1" dirty="0"/>
              <a:t>U.S.</a:t>
            </a:r>
            <a:endParaRPr lang="en-US" sz="1350" dirty="0"/>
          </a:p>
        </p:txBody>
      </p:sp>
      <p:sp>
        <p:nvSpPr>
          <p:cNvPr id="23" name="Line 9"/>
          <p:cNvSpPr>
            <a:spLocks noChangeShapeType="1"/>
          </p:cNvSpPr>
          <p:nvPr/>
        </p:nvSpPr>
        <p:spPr bwMode="auto">
          <a:xfrm flipV="1">
            <a:off x="3771900" y="1485900"/>
            <a:ext cx="2400301" cy="1195891"/>
          </a:xfrm>
          <a:prstGeom prst="line">
            <a:avLst/>
          </a:prstGeom>
          <a:noFill/>
          <a:ln w="38100" cmpd="sng">
            <a:solidFill>
              <a:srgbClr val="008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25" name="Rectangle 24"/>
          <p:cNvSpPr/>
          <p:nvPr/>
        </p:nvSpPr>
        <p:spPr>
          <a:xfrm>
            <a:off x="5200651" y="4343400"/>
            <a:ext cx="1169487" cy="300082"/>
          </a:xfrm>
          <a:prstGeom prst="rect">
            <a:avLst/>
          </a:prstGeom>
        </p:spPr>
        <p:txBody>
          <a:bodyPr wrap="none">
            <a:spAutoFit/>
          </a:bodyPr>
          <a:lstStyle/>
          <a:p>
            <a:r>
              <a:rPr lang="en-US" sz="1350" b="1" u="sng" dirty="0"/>
              <a:t>Feature Value</a:t>
            </a:r>
          </a:p>
        </p:txBody>
      </p:sp>
      <p:sp>
        <p:nvSpPr>
          <p:cNvPr id="26" name="Rectangle 25"/>
          <p:cNvSpPr/>
          <p:nvPr/>
        </p:nvSpPr>
        <p:spPr>
          <a:xfrm>
            <a:off x="6897218" y="3886200"/>
            <a:ext cx="1029898" cy="715581"/>
          </a:xfrm>
          <a:prstGeom prst="rect">
            <a:avLst/>
          </a:prstGeom>
        </p:spPr>
        <p:txBody>
          <a:bodyPr wrap="none">
            <a:spAutoFit/>
          </a:bodyPr>
          <a:lstStyle/>
          <a:p>
            <a:pPr algn="ctr"/>
            <a:r>
              <a:rPr lang="en-US" sz="1350" b="1" u="sng" dirty="0"/>
              <a:t>Logistic </a:t>
            </a:r>
            <a:br>
              <a:rPr lang="en-US" sz="1350" b="1" u="sng" dirty="0"/>
            </a:br>
            <a:r>
              <a:rPr lang="en-US" sz="1350" b="1" u="sng" dirty="0" err="1"/>
              <a:t>Regresssion</a:t>
            </a:r>
            <a:br>
              <a:rPr lang="en-US" sz="1350" b="1" u="sng" dirty="0"/>
            </a:br>
            <a:r>
              <a:rPr lang="en-US" sz="1350" b="1" u="sng" dirty="0"/>
              <a:t>Weight</a:t>
            </a:r>
          </a:p>
        </p:txBody>
      </p:sp>
      <p:sp>
        <p:nvSpPr>
          <p:cNvPr id="31" name="Rectangle 30"/>
          <p:cNvSpPr/>
          <p:nvPr/>
        </p:nvSpPr>
        <p:spPr>
          <a:xfrm rot="20066945">
            <a:off x="4365060" y="1696643"/>
            <a:ext cx="1526252" cy="276999"/>
          </a:xfrm>
          <a:prstGeom prst="rect">
            <a:avLst/>
          </a:prstGeom>
        </p:spPr>
        <p:txBody>
          <a:bodyPr wrap="none">
            <a:spAutoFit/>
          </a:bodyPr>
          <a:lstStyle/>
          <a:p>
            <a:r>
              <a:rPr lang="en-US" sz="1200" dirty="0" err="1">
                <a:solidFill>
                  <a:srgbClr val="008000"/>
                </a:solidFill>
              </a:rPr>
              <a:t>CityLocatedInCountry</a:t>
            </a:r>
            <a:endParaRPr lang="en-US" sz="1200" baseline="30000" dirty="0">
              <a:solidFill>
                <a:srgbClr val="008000"/>
              </a:solidFill>
            </a:endParaRPr>
          </a:p>
        </p:txBody>
      </p:sp>
      <p:sp>
        <p:nvSpPr>
          <p:cNvPr id="32" name="Line 9"/>
          <p:cNvSpPr>
            <a:spLocks noChangeShapeType="1"/>
          </p:cNvSpPr>
          <p:nvPr/>
        </p:nvSpPr>
        <p:spPr bwMode="auto">
          <a:xfrm flipH="1">
            <a:off x="2286000" y="1657350"/>
            <a:ext cx="1371600" cy="857250"/>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48" name="Rectangle 47"/>
          <p:cNvSpPr/>
          <p:nvPr/>
        </p:nvSpPr>
        <p:spPr>
          <a:xfrm>
            <a:off x="1200150" y="876300"/>
            <a:ext cx="2816220" cy="300082"/>
          </a:xfrm>
          <a:prstGeom prst="rect">
            <a:avLst/>
          </a:prstGeom>
        </p:spPr>
        <p:txBody>
          <a:bodyPr wrap="none">
            <a:spAutoFit/>
          </a:bodyPr>
          <a:lstStyle/>
          <a:p>
            <a:r>
              <a:rPr lang="en-US" sz="1350" dirty="0" err="1"/>
              <a:t>CityLocatedInCountry</a:t>
            </a:r>
            <a:r>
              <a:rPr lang="en-US" sz="1350" dirty="0"/>
              <a:t>(Pittsburgh) = ? </a:t>
            </a:r>
          </a:p>
        </p:txBody>
      </p:sp>
      <p:sp>
        <p:nvSpPr>
          <p:cNvPr id="27" name="TextBox 26"/>
          <p:cNvSpPr txBox="1"/>
          <p:nvPr/>
        </p:nvSpPr>
        <p:spPr>
          <a:xfrm>
            <a:off x="7112458" y="5678009"/>
            <a:ext cx="1945469" cy="300082"/>
          </a:xfrm>
          <a:prstGeom prst="rect">
            <a:avLst/>
          </a:prstGeom>
          <a:noFill/>
        </p:spPr>
        <p:txBody>
          <a:bodyPr wrap="none" rtlCol="0">
            <a:spAutoFit/>
          </a:bodyPr>
          <a:lstStyle/>
          <a:p>
            <a:r>
              <a:rPr lang="en-US" sz="1350" dirty="0"/>
              <a:t>Ni Lao et al, EMNLP 2011</a:t>
            </a:r>
          </a:p>
        </p:txBody>
      </p:sp>
    </p:spTree>
    <p:extLst>
      <p:ext uri="{BB962C8B-B14F-4D97-AF65-F5344CB8AC3E}">
        <p14:creationId xmlns:p14="http://schemas.microsoft.com/office/powerpoint/2010/main" val="183866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0" y="4114801"/>
            <a:ext cx="6686550" cy="1131079"/>
          </a:xfrm>
          <a:prstGeom prst="rect">
            <a:avLst/>
          </a:prstGeom>
        </p:spPr>
        <p:txBody>
          <a:bodyPr wrap="square">
            <a:spAutoFit/>
          </a:bodyPr>
          <a:lstStyle/>
          <a:p>
            <a:endParaRPr lang="en-US" sz="1350" dirty="0"/>
          </a:p>
          <a:p>
            <a:r>
              <a:rPr lang="en-US" sz="1350" dirty="0"/>
              <a:t>     </a:t>
            </a:r>
            <a:r>
              <a:rPr lang="en-US" sz="1350" b="1" u="sng" dirty="0"/>
              <a:t>Feature = Typed Path</a:t>
            </a:r>
          </a:p>
          <a:p>
            <a:r>
              <a:rPr lang="en-US" sz="1350" dirty="0"/>
              <a:t>     </a:t>
            </a:r>
            <a:r>
              <a:rPr lang="en-US" sz="1350" dirty="0" err="1"/>
              <a:t>CityInState</a:t>
            </a:r>
            <a:r>
              <a:rPr lang="en-US" sz="1350" dirty="0"/>
              <a:t>, </a:t>
            </a:r>
            <a:r>
              <a:rPr lang="en-US" sz="1350" dirty="0">
                <a:solidFill>
                  <a:srgbClr val="FF0000"/>
                </a:solidFill>
              </a:rPr>
              <a:t>CityInstate</a:t>
            </a:r>
            <a:r>
              <a:rPr lang="en-US" sz="1500" baseline="30000" dirty="0">
                <a:solidFill>
                  <a:srgbClr val="FF0000"/>
                </a:solidFill>
              </a:rPr>
              <a:t>-1</a:t>
            </a:r>
            <a:r>
              <a:rPr lang="en-US" sz="1350" dirty="0"/>
              <a:t>, </a:t>
            </a:r>
            <a:r>
              <a:rPr lang="en-US" sz="1350" dirty="0" err="1">
                <a:solidFill>
                  <a:srgbClr val="008000"/>
                </a:solidFill>
              </a:rPr>
              <a:t>CityLocatedInCountry</a:t>
            </a:r>
            <a:r>
              <a:rPr lang="en-US" sz="1350" dirty="0"/>
              <a:t>                         0.8                                   0.32</a:t>
            </a:r>
          </a:p>
          <a:p>
            <a:r>
              <a:rPr lang="en-US" sz="1350" dirty="0">
                <a:solidFill>
                  <a:srgbClr val="0000FF"/>
                </a:solidFill>
              </a:rPr>
              <a:t>     AtLocation</a:t>
            </a:r>
            <a:r>
              <a:rPr lang="en-US" sz="1500" baseline="30000" dirty="0">
                <a:solidFill>
                  <a:srgbClr val="0000FF"/>
                </a:solidFill>
              </a:rPr>
              <a:t>-1</a:t>
            </a:r>
            <a:r>
              <a:rPr lang="en-US" sz="1350" dirty="0"/>
              <a:t>, </a:t>
            </a:r>
            <a:r>
              <a:rPr lang="en-US" sz="1350" dirty="0" err="1">
                <a:solidFill>
                  <a:srgbClr val="660066"/>
                </a:solidFill>
              </a:rPr>
              <a:t>AtLocation</a:t>
            </a:r>
            <a:r>
              <a:rPr lang="en-US" sz="1350" dirty="0"/>
              <a:t>, </a:t>
            </a:r>
            <a:r>
              <a:rPr lang="en-US" sz="1350" dirty="0" err="1">
                <a:solidFill>
                  <a:srgbClr val="008000"/>
                </a:solidFill>
              </a:rPr>
              <a:t>CityLocatedInCountry</a:t>
            </a:r>
            <a:r>
              <a:rPr lang="en-US" sz="1350" dirty="0"/>
              <a:t>                                                                  0.20</a:t>
            </a:r>
          </a:p>
          <a:p>
            <a:r>
              <a:rPr lang="en-US" sz="1350" dirty="0"/>
              <a:t>      </a:t>
            </a:r>
          </a:p>
        </p:txBody>
      </p:sp>
      <p:sp>
        <p:nvSpPr>
          <p:cNvPr id="5" name="Rectangle 4"/>
          <p:cNvSpPr/>
          <p:nvPr/>
        </p:nvSpPr>
        <p:spPr>
          <a:xfrm>
            <a:off x="1714500" y="2453191"/>
            <a:ext cx="963084" cy="300082"/>
          </a:xfrm>
          <a:prstGeom prst="rect">
            <a:avLst/>
          </a:prstGeom>
        </p:spPr>
        <p:txBody>
          <a:bodyPr wrap="none">
            <a:spAutoFit/>
          </a:bodyPr>
          <a:lstStyle/>
          <a:p>
            <a:r>
              <a:rPr lang="en-US" sz="1350" b="1" dirty="0"/>
              <a:t>Pittsburgh </a:t>
            </a:r>
            <a:endParaRPr lang="en-US" sz="1350" dirty="0"/>
          </a:p>
        </p:txBody>
      </p:sp>
      <p:sp>
        <p:nvSpPr>
          <p:cNvPr id="6" name="Line 9"/>
          <p:cNvSpPr>
            <a:spLocks noChangeShapeType="1"/>
          </p:cNvSpPr>
          <p:nvPr/>
        </p:nvSpPr>
        <p:spPr bwMode="auto">
          <a:xfrm flipV="1">
            <a:off x="2228850" y="1653091"/>
            <a:ext cx="685800" cy="773906"/>
          </a:xfrm>
          <a:prstGeom prst="line">
            <a:avLst/>
          </a:prstGeom>
          <a:noFill/>
          <a:ln w="38100" cmpd="sng">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8" name="Rectangle 7"/>
          <p:cNvSpPr/>
          <p:nvPr/>
        </p:nvSpPr>
        <p:spPr>
          <a:xfrm>
            <a:off x="2800351" y="1367341"/>
            <a:ext cx="1122615" cy="300082"/>
          </a:xfrm>
          <a:prstGeom prst="rect">
            <a:avLst/>
          </a:prstGeom>
        </p:spPr>
        <p:txBody>
          <a:bodyPr wrap="none">
            <a:spAutoFit/>
          </a:bodyPr>
          <a:lstStyle/>
          <a:p>
            <a:r>
              <a:rPr lang="en-US" sz="1350" b="1" dirty="0"/>
              <a:t>Pennsylvania</a:t>
            </a:r>
            <a:endParaRPr lang="en-US" sz="1350" dirty="0"/>
          </a:p>
        </p:txBody>
      </p:sp>
      <p:sp>
        <p:nvSpPr>
          <p:cNvPr id="9" name="Rectangle 8"/>
          <p:cNvSpPr/>
          <p:nvPr/>
        </p:nvSpPr>
        <p:spPr>
          <a:xfrm rot="18769564">
            <a:off x="1966502" y="1813400"/>
            <a:ext cx="859531" cy="276999"/>
          </a:xfrm>
          <a:prstGeom prst="rect">
            <a:avLst/>
          </a:prstGeom>
          <a:ln>
            <a:noFill/>
          </a:ln>
        </p:spPr>
        <p:txBody>
          <a:bodyPr wrap="none">
            <a:spAutoFit/>
          </a:bodyPr>
          <a:lstStyle/>
          <a:p>
            <a:r>
              <a:rPr lang="en-US" sz="1200" dirty="0" err="1"/>
              <a:t>CityInState</a:t>
            </a:r>
            <a:endParaRPr lang="en-US" sz="1350" dirty="0"/>
          </a:p>
        </p:txBody>
      </p:sp>
      <p:sp>
        <p:nvSpPr>
          <p:cNvPr id="11" name="Rectangle 10"/>
          <p:cNvSpPr/>
          <p:nvPr/>
        </p:nvSpPr>
        <p:spPr>
          <a:xfrm rot="19786315">
            <a:off x="2583829" y="1761539"/>
            <a:ext cx="952505" cy="276999"/>
          </a:xfrm>
          <a:prstGeom prst="rect">
            <a:avLst/>
          </a:prstGeom>
        </p:spPr>
        <p:txBody>
          <a:bodyPr wrap="none">
            <a:spAutoFit/>
          </a:bodyPr>
          <a:lstStyle/>
          <a:p>
            <a:r>
              <a:rPr lang="en-US" sz="1200" dirty="0">
                <a:solidFill>
                  <a:srgbClr val="FF0000"/>
                </a:solidFill>
              </a:rPr>
              <a:t>CityInState</a:t>
            </a:r>
            <a:r>
              <a:rPr lang="en-US" sz="1350" baseline="30000" dirty="0">
                <a:solidFill>
                  <a:srgbClr val="FF0000"/>
                </a:solidFill>
              </a:rPr>
              <a:t>-1</a:t>
            </a:r>
          </a:p>
        </p:txBody>
      </p:sp>
      <p:sp>
        <p:nvSpPr>
          <p:cNvPr id="12" name="Line 9"/>
          <p:cNvSpPr>
            <a:spLocks noChangeShapeType="1"/>
          </p:cNvSpPr>
          <p:nvPr/>
        </p:nvSpPr>
        <p:spPr bwMode="auto">
          <a:xfrm flipH="1">
            <a:off x="3086101" y="1657351"/>
            <a:ext cx="571499" cy="879185"/>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4" name="Line 9"/>
          <p:cNvSpPr>
            <a:spLocks noChangeShapeType="1"/>
          </p:cNvSpPr>
          <p:nvPr/>
        </p:nvSpPr>
        <p:spPr bwMode="auto">
          <a:xfrm flipH="1">
            <a:off x="3600450" y="1657351"/>
            <a:ext cx="57151" cy="567240"/>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5" name="Rectangle 14"/>
          <p:cNvSpPr/>
          <p:nvPr/>
        </p:nvSpPr>
        <p:spPr>
          <a:xfrm rot="3929448">
            <a:off x="3500638" y="1904160"/>
            <a:ext cx="952505" cy="276999"/>
          </a:xfrm>
          <a:prstGeom prst="rect">
            <a:avLst/>
          </a:prstGeom>
        </p:spPr>
        <p:txBody>
          <a:bodyPr wrap="none">
            <a:spAutoFit/>
          </a:bodyPr>
          <a:lstStyle/>
          <a:p>
            <a:r>
              <a:rPr lang="en-US" sz="1200" dirty="0">
                <a:solidFill>
                  <a:srgbClr val="FF0000"/>
                </a:solidFill>
              </a:rPr>
              <a:t>CityInState</a:t>
            </a:r>
            <a:r>
              <a:rPr lang="en-US" sz="1350" baseline="30000" dirty="0">
                <a:solidFill>
                  <a:srgbClr val="FF0000"/>
                </a:solidFill>
              </a:rPr>
              <a:t>-1</a:t>
            </a:r>
          </a:p>
        </p:txBody>
      </p:sp>
      <p:sp>
        <p:nvSpPr>
          <p:cNvPr id="16" name="Line 9"/>
          <p:cNvSpPr>
            <a:spLocks noChangeShapeType="1"/>
          </p:cNvSpPr>
          <p:nvPr/>
        </p:nvSpPr>
        <p:spPr bwMode="auto">
          <a:xfrm>
            <a:off x="3657600" y="1657350"/>
            <a:ext cx="457200" cy="1028700"/>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7" name="Rectangle 16"/>
          <p:cNvSpPr/>
          <p:nvPr/>
        </p:nvSpPr>
        <p:spPr>
          <a:xfrm>
            <a:off x="2686051" y="2510341"/>
            <a:ext cx="1077539" cy="300082"/>
          </a:xfrm>
          <a:prstGeom prst="rect">
            <a:avLst/>
          </a:prstGeom>
        </p:spPr>
        <p:txBody>
          <a:bodyPr wrap="none">
            <a:spAutoFit/>
          </a:bodyPr>
          <a:lstStyle/>
          <a:p>
            <a:r>
              <a:rPr lang="en-US" sz="1350" b="1" dirty="0"/>
              <a:t>Philadelphia</a:t>
            </a:r>
            <a:endParaRPr lang="en-US" sz="1350" dirty="0"/>
          </a:p>
        </p:txBody>
      </p:sp>
      <p:sp>
        <p:nvSpPr>
          <p:cNvPr id="18" name="Rectangle 17"/>
          <p:cNvSpPr/>
          <p:nvPr/>
        </p:nvSpPr>
        <p:spPr>
          <a:xfrm>
            <a:off x="3886201" y="2628900"/>
            <a:ext cx="878446" cy="300082"/>
          </a:xfrm>
          <a:prstGeom prst="rect">
            <a:avLst/>
          </a:prstGeom>
        </p:spPr>
        <p:txBody>
          <a:bodyPr wrap="none">
            <a:spAutoFit/>
          </a:bodyPr>
          <a:lstStyle/>
          <a:p>
            <a:r>
              <a:rPr lang="en-US" sz="1350" b="1" dirty="0" err="1"/>
              <a:t>Harisburg</a:t>
            </a:r>
            <a:endParaRPr lang="en-US" sz="1350" dirty="0"/>
          </a:p>
        </p:txBody>
      </p:sp>
      <p:sp>
        <p:nvSpPr>
          <p:cNvPr id="19" name="Rectangle 18"/>
          <p:cNvSpPr/>
          <p:nvPr/>
        </p:nvSpPr>
        <p:spPr>
          <a:xfrm>
            <a:off x="3314700" y="2171701"/>
            <a:ext cx="546945" cy="276999"/>
          </a:xfrm>
          <a:prstGeom prst="rect">
            <a:avLst/>
          </a:prstGeom>
        </p:spPr>
        <p:txBody>
          <a:bodyPr wrap="none">
            <a:spAutoFit/>
          </a:bodyPr>
          <a:lstStyle/>
          <a:p>
            <a:r>
              <a:rPr lang="en-US" sz="1200" b="1" dirty="0"/>
              <a:t>…(14)</a:t>
            </a:r>
            <a:endParaRPr lang="en-US" sz="1200" dirty="0"/>
          </a:p>
        </p:txBody>
      </p:sp>
      <p:sp>
        <p:nvSpPr>
          <p:cNvPr id="20" name="Line 9"/>
          <p:cNvSpPr>
            <a:spLocks noChangeShapeType="1"/>
          </p:cNvSpPr>
          <p:nvPr/>
        </p:nvSpPr>
        <p:spPr bwMode="auto">
          <a:xfrm flipV="1">
            <a:off x="4457701" y="1543050"/>
            <a:ext cx="1771649" cy="1143000"/>
          </a:xfrm>
          <a:prstGeom prst="line">
            <a:avLst/>
          </a:prstGeom>
          <a:noFill/>
          <a:ln w="38100" cmpd="sng">
            <a:solidFill>
              <a:srgbClr val="008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21" name="Rectangle 20"/>
          <p:cNvSpPr/>
          <p:nvPr/>
        </p:nvSpPr>
        <p:spPr>
          <a:xfrm>
            <a:off x="6172201" y="1257300"/>
            <a:ext cx="471155" cy="300082"/>
          </a:xfrm>
          <a:prstGeom prst="rect">
            <a:avLst/>
          </a:prstGeom>
        </p:spPr>
        <p:txBody>
          <a:bodyPr wrap="none">
            <a:spAutoFit/>
          </a:bodyPr>
          <a:lstStyle/>
          <a:p>
            <a:r>
              <a:rPr lang="en-US" sz="1350" b="1" dirty="0"/>
              <a:t>U.S.</a:t>
            </a:r>
            <a:endParaRPr lang="en-US" sz="1350" dirty="0"/>
          </a:p>
        </p:txBody>
      </p:sp>
      <p:sp>
        <p:nvSpPr>
          <p:cNvPr id="23" name="Line 9"/>
          <p:cNvSpPr>
            <a:spLocks noChangeShapeType="1"/>
          </p:cNvSpPr>
          <p:nvPr/>
        </p:nvSpPr>
        <p:spPr bwMode="auto">
          <a:xfrm flipV="1">
            <a:off x="3771900" y="1485900"/>
            <a:ext cx="2400301" cy="1195891"/>
          </a:xfrm>
          <a:prstGeom prst="line">
            <a:avLst/>
          </a:prstGeom>
          <a:noFill/>
          <a:ln w="38100" cmpd="sng">
            <a:solidFill>
              <a:srgbClr val="008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25" name="Rectangle 24"/>
          <p:cNvSpPr/>
          <p:nvPr/>
        </p:nvSpPr>
        <p:spPr>
          <a:xfrm>
            <a:off x="5200651" y="4343400"/>
            <a:ext cx="1169487" cy="300082"/>
          </a:xfrm>
          <a:prstGeom prst="rect">
            <a:avLst/>
          </a:prstGeom>
        </p:spPr>
        <p:txBody>
          <a:bodyPr wrap="none">
            <a:spAutoFit/>
          </a:bodyPr>
          <a:lstStyle/>
          <a:p>
            <a:r>
              <a:rPr lang="en-US" sz="1350" b="1" u="sng" dirty="0"/>
              <a:t>Feature Value</a:t>
            </a:r>
          </a:p>
        </p:txBody>
      </p:sp>
      <p:sp>
        <p:nvSpPr>
          <p:cNvPr id="26" name="Rectangle 25"/>
          <p:cNvSpPr/>
          <p:nvPr/>
        </p:nvSpPr>
        <p:spPr>
          <a:xfrm>
            <a:off x="6897218" y="3886200"/>
            <a:ext cx="1029898" cy="715581"/>
          </a:xfrm>
          <a:prstGeom prst="rect">
            <a:avLst/>
          </a:prstGeom>
        </p:spPr>
        <p:txBody>
          <a:bodyPr wrap="none">
            <a:spAutoFit/>
          </a:bodyPr>
          <a:lstStyle/>
          <a:p>
            <a:pPr algn="ctr"/>
            <a:r>
              <a:rPr lang="en-US" sz="1350" b="1" u="sng" dirty="0"/>
              <a:t>Logistic </a:t>
            </a:r>
            <a:br>
              <a:rPr lang="en-US" sz="1350" b="1" u="sng" dirty="0"/>
            </a:br>
            <a:r>
              <a:rPr lang="en-US" sz="1350" b="1" u="sng" dirty="0" err="1"/>
              <a:t>Regresssion</a:t>
            </a:r>
            <a:br>
              <a:rPr lang="en-US" sz="1350" b="1" u="sng" dirty="0"/>
            </a:br>
            <a:r>
              <a:rPr lang="en-US" sz="1350" b="1" u="sng" dirty="0"/>
              <a:t>Weight</a:t>
            </a:r>
          </a:p>
        </p:txBody>
      </p:sp>
      <p:sp>
        <p:nvSpPr>
          <p:cNvPr id="28" name="Line 9"/>
          <p:cNvSpPr>
            <a:spLocks noChangeShapeType="1"/>
          </p:cNvSpPr>
          <p:nvPr/>
        </p:nvSpPr>
        <p:spPr bwMode="auto">
          <a:xfrm>
            <a:off x="2228850" y="2743200"/>
            <a:ext cx="0" cy="800100"/>
          </a:xfrm>
          <a:prstGeom prst="line">
            <a:avLst/>
          </a:prstGeom>
          <a:noFill/>
          <a:ln w="38100" cmpd="sng">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31" name="Rectangle 30"/>
          <p:cNvSpPr/>
          <p:nvPr/>
        </p:nvSpPr>
        <p:spPr>
          <a:xfrm rot="20066945">
            <a:off x="4365060" y="1696643"/>
            <a:ext cx="1526252" cy="276999"/>
          </a:xfrm>
          <a:prstGeom prst="rect">
            <a:avLst/>
          </a:prstGeom>
        </p:spPr>
        <p:txBody>
          <a:bodyPr wrap="none">
            <a:spAutoFit/>
          </a:bodyPr>
          <a:lstStyle/>
          <a:p>
            <a:r>
              <a:rPr lang="en-US" sz="1200" dirty="0" err="1">
                <a:solidFill>
                  <a:srgbClr val="008000"/>
                </a:solidFill>
              </a:rPr>
              <a:t>CityLocatedInCountry</a:t>
            </a:r>
            <a:endParaRPr lang="en-US" sz="1200" baseline="30000" dirty="0">
              <a:solidFill>
                <a:srgbClr val="008000"/>
              </a:solidFill>
            </a:endParaRPr>
          </a:p>
        </p:txBody>
      </p:sp>
      <p:sp>
        <p:nvSpPr>
          <p:cNvPr id="32" name="Line 9"/>
          <p:cNvSpPr>
            <a:spLocks noChangeShapeType="1"/>
          </p:cNvSpPr>
          <p:nvPr/>
        </p:nvSpPr>
        <p:spPr bwMode="auto">
          <a:xfrm flipH="1">
            <a:off x="2286000" y="1657350"/>
            <a:ext cx="1371600" cy="857250"/>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33" name="Rectangle 32"/>
          <p:cNvSpPr/>
          <p:nvPr/>
        </p:nvSpPr>
        <p:spPr>
          <a:xfrm>
            <a:off x="2686051" y="3543300"/>
            <a:ext cx="566245" cy="300082"/>
          </a:xfrm>
          <a:prstGeom prst="rect">
            <a:avLst/>
          </a:prstGeom>
        </p:spPr>
        <p:txBody>
          <a:bodyPr wrap="none">
            <a:spAutoFit/>
          </a:bodyPr>
          <a:lstStyle/>
          <a:p>
            <a:r>
              <a:rPr lang="en-US" sz="1350" b="1" dirty="0"/>
              <a:t>Delta</a:t>
            </a:r>
            <a:endParaRPr lang="en-US" sz="1350" dirty="0"/>
          </a:p>
        </p:txBody>
      </p:sp>
      <p:sp>
        <p:nvSpPr>
          <p:cNvPr id="34" name="Rectangle 33"/>
          <p:cNvSpPr/>
          <p:nvPr/>
        </p:nvSpPr>
        <p:spPr>
          <a:xfrm>
            <a:off x="2000251" y="3543300"/>
            <a:ext cx="478016" cy="300082"/>
          </a:xfrm>
          <a:prstGeom prst="rect">
            <a:avLst/>
          </a:prstGeom>
        </p:spPr>
        <p:txBody>
          <a:bodyPr wrap="none">
            <a:spAutoFit/>
          </a:bodyPr>
          <a:lstStyle/>
          <a:p>
            <a:r>
              <a:rPr lang="en-US" sz="1350" b="1" dirty="0"/>
              <a:t>PPG</a:t>
            </a:r>
            <a:endParaRPr lang="en-US" sz="1350" dirty="0"/>
          </a:p>
        </p:txBody>
      </p:sp>
      <p:sp>
        <p:nvSpPr>
          <p:cNvPr id="35" name="Line 9"/>
          <p:cNvSpPr>
            <a:spLocks noChangeShapeType="1"/>
          </p:cNvSpPr>
          <p:nvPr/>
        </p:nvSpPr>
        <p:spPr bwMode="auto">
          <a:xfrm>
            <a:off x="2228850" y="2743200"/>
            <a:ext cx="628650" cy="8001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36" name="Rectangle 35"/>
          <p:cNvSpPr/>
          <p:nvPr/>
        </p:nvSpPr>
        <p:spPr>
          <a:xfrm rot="3080414">
            <a:off x="2154529" y="2918458"/>
            <a:ext cx="1039772" cy="323165"/>
          </a:xfrm>
          <a:prstGeom prst="rect">
            <a:avLst/>
          </a:prstGeom>
          <a:ln>
            <a:noFill/>
          </a:ln>
        </p:spPr>
        <p:txBody>
          <a:bodyPr wrap="none">
            <a:spAutoFit/>
          </a:bodyPr>
          <a:lstStyle/>
          <a:p>
            <a:r>
              <a:rPr lang="en-US" sz="1350" dirty="0">
                <a:solidFill>
                  <a:srgbClr val="0000FF"/>
                </a:solidFill>
              </a:rPr>
              <a:t>AtLocation</a:t>
            </a:r>
            <a:r>
              <a:rPr lang="en-US" sz="1500" baseline="30000" dirty="0">
                <a:solidFill>
                  <a:srgbClr val="0000FF"/>
                </a:solidFill>
              </a:rPr>
              <a:t>-1</a:t>
            </a:r>
            <a:endParaRPr lang="en-US" sz="1350" dirty="0"/>
          </a:p>
        </p:txBody>
      </p:sp>
      <p:sp>
        <p:nvSpPr>
          <p:cNvPr id="48" name="Rectangle 47"/>
          <p:cNvSpPr/>
          <p:nvPr/>
        </p:nvSpPr>
        <p:spPr>
          <a:xfrm>
            <a:off x="1200150" y="876300"/>
            <a:ext cx="2816220" cy="300082"/>
          </a:xfrm>
          <a:prstGeom prst="rect">
            <a:avLst/>
          </a:prstGeom>
        </p:spPr>
        <p:txBody>
          <a:bodyPr wrap="none">
            <a:spAutoFit/>
          </a:bodyPr>
          <a:lstStyle/>
          <a:p>
            <a:r>
              <a:rPr lang="en-US" sz="1350" dirty="0" err="1"/>
              <a:t>CityLocatedInCountry</a:t>
            </a:r>
            <a:r>
              <a:rPr lang="en-US" sz="1350" dirty="0"/>
              <a:t>(Pittsburgh) = ? </a:t>
            </a:r>
          </a:p>
        </p:txBody>
      </p:sp>
      <p:sp>
        <p:nvSpPr>
          <p:cNvPr id="30" name="TextBox 29"/>
          <p:cNvSpPr txBox="1"/>
          <p:nvPr/>
        </p:nvSpPr>
        <p:spPr>
          <a:xfrm>
            <a:off x="7112458" y="5678009"/>
            <a:ext cx="1945469" cy="300082"/>
          </a:xfrm>
          <a:prstGeom prst="rect">
            <a:avLst/>
          </a:prstGeom>
          <a:noFill/>
        </p:spPr>
        <p:txBody>
          <a:bodyPr wrap="none" rtlCol="0">
            <a:spAutoFit/>
          </a:bodyPr>
          <a:lstStyle/>
          <a:p>
            <a:r>
              <a:rPr lang="en-US" sz="1350" dirty="0"/>
              <a:t>Ni Lao et al, EMNLP 2011</a:t>
            </a:r>
          </a:p>
        </p:txBody>
      </p:sp>
    </p:spTree>
    <p:extLst>
      <p:ext uri="{BB962C8B-B14F-4D97-AF65-F5344CB8AC3E}">
        <p14:creationId xmlns:p14="http://schemas.microsoft.com/office/powerpoint/2010/main" val="17347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0" y="4114801"/>
            <a:ext cx="6686550" cy="1131079"/>
          </a:xfrm>
          <a:prstGeom prst="rect">
            <a:avLst/>
          </a:prstGeom>
        </p:spPr>
        <p:txBody>
          <a:bodyPr wrap="square">
            <a:spAutoFit/>
          </a:bodyPr>
          <a:lstStyle/>
          <a:p>
            <a:endParaRPr lang="en-US" sz="1350" dirty="0"/>
          </a:p>
          <a:p>
            <a:r>
              <a:rPr lang="en-US" sz="1350" dirty="0"/>
              <a:t>     </a:t>
            </a:r>
            <a:r>
              <a:rPr lang="en-US" sz="1350" b="1" u="sng" dirty="0"/>
              <a:t>Feature = Typed Path</a:t>
            </a:r>
          </a:p>
          <a:p>
            <a:r>
              <a:rPr lang="en-US" sz="1350" dirty="0"/>
              <a:t>     </a:t>
            </a:r>
            <a:r>
              <a:rPr lang="en-US" sz="1350" dirty="0" err="1"/>
              <a:t>CityInState</a:t>
            </a:r>
            <a:r>
              <a:rPr lang="en-US" sz="1350" dirty="0"/>
              <a:t>, </a:t>
            </a:r>
            <a:r>
              <a:rPr lang="en-US" sz="1350" dirty="0">
                <a:solidFill>
                  <a:srgbClr val="FF0000"/>
                </a:solidFill>
              </a:rPr>
              <a:t>CityInstate</a:t>
            </a:r>
            <a:r>
              <a:rPr lang="en-US" sz="1500" baseline="30000" dirty="0">
                <a:solidFill>
                  <a:srgbClr val="FF0000"/>
                </a:solidFill>
              </a:rPr>
              <a:t>-1</a:t>
            </a:r>
            <a:r>
              <a:rPr lang="en-US" sz="1350" dirty="0"/>
              <a:t>, </a:t>
            </a:r>
            <a:r>
              <a:rPr lang="en-US" sz="1350" dirty="0" err="1">
                <a:solidFill>
                  <a:srgbClr val="008000"/>
                </a:solidFill>
              </a:rPr>
              <a:t>CityLocatedInCountry</a:t>
            </a:r>
            <a:r>
              <a:rPr lang="en-US" sz="1350" dirty="0"/>
              <a:t>                         0.8                                   0.32</a:t>
            </a:r>
          </a:p>
          <a:p>
            <a:r>
              <a:rPr lang="en-US" sz="1350" dirty="0">
                <a:solidFill>
                  <a:srgbClr val="0000FF"/>
                </a:solidFill>
              </a:rPr>
              <a:t>     AtLocation</a:t>
            </a:r>
            <a:r>
              <a:rPr lang="en-US" sz="1500" baseline="30000" dirty="0">
                <a:solidFill>
                  <a:srgbClr val="0000FF"/>
                </a:solidFill>
              </a:rPr>
              <a:t>-1</a:t>
            </a:r>
            <a:r>
              <a:rPr lang="en-US" sz="1350" dirty="0"/>
              <a:t>, </a:t>
            </a:r>
            <a:r>
              <a:rPr lang="en-US" sz="1350" dirty="0" err="1">
                <a:solidFill>
                  <a:srgbClr val="660066"/>
                </a:solidFill>
              </a:rPr>
              <a:t>AtLocation</a:t>
            </a:r>
            <a:r>
              <a:rPr lang="en-US" sz="1350" dirty="0"/>
              <a:t>, </a:t>
            </a:r>
            <a:r>
              <a:rPr lang="en-US" sz="1350" dirty="0" err="1">
                <a:solidFill>
                  <a:srgbClr val="008000"/>
                </a:solidFill>
              </a:rPr>
              <a:t>CityLocatedInCountry</a:t>
            </a:r>
            <a:r>
              <a:rPr lang="en-US" sz="1350" dirty="0"/>
              <a:t>                                                                  0.20</a:t>
            </a:r>
          </a:p>
          <a:p>
            <a:r>
              <a:rPr lang="en-US" sz="1350" dirty="0"/>
              <a:t>      </a:t>
            </a:r>
          </a:p>
        </p:txBody>
      </p:sp>
      <p:sp>
        <p:nvSpPr>
          <p:cNvPr id="5" name="Rectangle 4"/>
          <p:cNvSpPr/>
          <p:nvPr/>
        </p:nvSpPr>
        <p:spPr>
          <a:xfrm>
            <a:off x="1714500" y="2453191"/>
            <a:ext cx="963084" cy="300082"/>
          </a:xfrm>
          <a:prstGeom prst="rect">
            <a:avLst/>
          </a:prstGeom>
        </p:spPr>
        <p:txBody>
          <a:bodyPr wrap="none">
            <a:spAutoFit/>
          </a:bodyPr>
          <a:lstStyle/>
          <a:p>
            <a:r>
              <a:rPr lang="en-US" sz="1350" b="1" dirty="0"/>
              <a:t>Pittsburgh </a:t>
            </a:r>
            <a:endParaRPr lang="en-US" sz="1350" dirty="0"/>
          </a:p>
        </p:txBody>
      </p:sp>
      <p:sp>
        <p:nvSpPr>
          <p:cNvPr id="6" name="Line 9"/>
          <p:cNvSpPr>
            <a:spLocks noChangeShapeType="1"/>
          </p:cNvSpPr>
          <p:nvPr/>
        </p:nvSpPr>
        <p:spPr bwMode="auto">
          <a:xfrm flipV="1">
            <a:off x="2228850" y="1653091"/>
            <a:ext cx="685800" cy="773906"/>
          </a:xfrm>
          <a:prstGeom prst="line">
            <a:avLst/>
          </a:prstGeom>
          <a:noFill/>
          <a:ln w="38100" cmpd="sng">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8" name="Rectangle 7"/>
          <p:cNvSpPr/>
          <p:nvPr/>
        </p:nvSpPr>
        <p:spPr>
          <a:xfrm>
            <a:off x="2800351" y="1367341"/>
            <a:ext cx="1122615" cy="300082"/>
          </a:xfrm>
          <a:prstGeom prst="rect">
            <a:avLst/>
          </a:prstGeom>
        </p:spPr>
        <p:txBody>
          <a:bodyPr wrap="none">
            <a:spAutoFit/>
          </a:bodyPr>
          <a:lstStyle/>
          <a:p>
            <a:r>
              <a:rPr lang="en-US" sz="1350" b="1" dirty="0"/>
              <a:t>Pennsylvania</a:t>
            </a:r>
            <a:endParaRPr lang="en-US" sz="1350" dirty="0"/>
          </a:p>
        </p:txBody>
      </p:sp>
      <p:sp>
        <p:nvSpPr>
          <p:cNvPr id="9" name="Rectangle 8"/>
          <p:cNvSpPr/>
          <p:nvPr/>
        </p:nvSpPr>
        <p:spPr>
          <a:xfrm rot="18769564">
            <a:off x="1966502" y="1813400"/>
            <a:ext cx="859531" cy="276999"/>
          </a:xfrm>
          <a:prstGeom prst="rect">
            <a:avLst/>
          </a:prstGeom>
          <a:ln>
            <a:noFill/>
          </a:ln>
        </p:spPr>
        <p:txBody>
          <a:bodyPr wrap="none">
            <a:spAutoFit/>
          </a:bodyPr>
          <a:lstStyle/>
          <a:p>
            <a:r>
              <a:rPr lang="en-US" sz="1200" dirty="0" err="1"/>
              <a:t>CityInState</a:t>
            </a:r>
            <a:endParaRPr lang="en-US" sz="1350" dirty="0"/>
          </a:p>
        </p:txBody>
      </p:sp>
      <p:sp>
        <p:nvSpPr>
          <p:cNvPr id="11" name="Rectangle 10"/>
          <p:cNvSpPr/>
          <p:nvPr/>
        </p:nvSpPr>
        <p:spPr>
          <a:xfrm rot="19786315">
            <a:off x="2583829" y="1761539"/>
            <a:ext cx="952505" cy="276999"/>
          </a:xfrm>
          <a:prstGeom prst="rect">
            <a:avLst/>
          </a:prstGeom>
        </p:spPr>
        <p:txBody>
          <a:bodyPr wrap="none">
            <a:spAutoFit/>
          </a:bodyPr>
          <a:lstStyle/>
          <a:p>
            <a:r>
              <a:rPr lang="en-US" sz="1200" dirty="0">
                <a:solidFill>
                  <a:srgbClr val="FF0000"/>
                </a:solidFill>
              </a:rPr>
              <a:t>CityInState</a:t>
            </a:r>
            <a:r>
              <a:rPr lang="en-US" sz="1350" baseline="30000" dirty="0">
                <a:solidFill>
                  <a:srgbClr val="FF0000"/>
                </a:solidFill>
              </a:rPr>
              <a:t>-1</a:t>
            </a:r>
          </a:p>
        </p:txBody>
      </p:sp>
      <p:sp>
        <p:nvSpPr>
          <p:cNvPr id="12" name="Line 9"/>
          <p:cNvSpPr>
            <a:spLocks noChangeShapeType="1"/>
          </p:cNvSpPr>
          <p:nvPr/>
        </p:nvSpPr>
        <p:spPr bwMode="auto">
          <a:xfrm flipH="1">
            <a:off x="3086101" y="1657351"/>
            <a:ext cx="571499" cy="879185"/>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4" name="Line 9"/>
          <p:cNvSpPr>
            <a:spLocks noChangeShapeType="1"/>
          </p:cNvSpPr>
          <p:nvPr/>
        </p:nvSpPr>
        <p:spPr bwMode="auto">
          <a:xfrm flipH="1">
            <a:off x="3600450" y="1657351"/>
            <a:ext cx="57151" cy="567240"/>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5" name="Rectangle 14"/>
          <p:cNvSpPr/>
          <p:nvPr/>
        </p:nvSpPr>
        <p:spPr>
          <a:xfrm rot="3929448">
            <a:off x="3500638" y="1904160"/>
            <a:ext cx="952505" cy="276999"/>
          </a:xfrm>
          <a:prstGeom prst="rect">
            <a:avLst/>
          </a:prstGeom>
        </p:spPr>
        <p:txBody>
          <a:bodyPr wrap="none">
            <a:spAutoFit/>
          </a:bodyPr>
          <a:lstStyle/>
          <a:p>
            <a:r>
              <a:rPr lang="en-US" sz="1200" dirty="0">
                <a:solidFill>
                  <a:srgbClr val="FF0000"/>
                </a:solidFill>
              </a:rPr>
              <a:t>CityInState</a:t>
            </a:r>
            <a:r>
              <a:rPr lang="en-US" sz="1350" baseline="30000" dirty="0">
                <a:solidFill>
                  <a:srgbClr val="FF0000"/>
                </a:solidFill>
              </a:rPr>
              <a:t>-1</a:t>
            </a:r>
          </a:p>
        </p:txBody>
      </p:sp>
      <p:sp>
        <p:nvSpPr>
          <p:cNvPr id="16" name="Line 9"/>
          <p:cNvSpPr>
            <a:spLocks noChangeShapeType="1"/>
          </p:cNvSpPr>
          <p:nvPr/>
        </p:nvSpPr>
        <p:spPr bwMode="auto">
          <a:xfrm>
            <a:off x="3657600" y="1657350"/>
            <a:ext cx="457200" cy="1028700"/>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7" name="Rectangle 16"/>
          <p:cNvSpPr/>
          <p:nvPr/>
        </p:nvSpPr>
        <p:spPr>
          <a:xfrm>
            <a:off x="2686051" y="2510341"/>
            <a:ext cx="1077539" cy="300082"/>
          </a:xfrm>
          <a:prstGeom prst="rect">
            <a:avLst/>
          </a:prstGeom>
        </p:spPr>
        <p:txBody>
          <a:bodyPr wrap="none">
            <a:spAutoFit/>
          </a:bodyPr>
          <a:lstStyle/>
          <a:p>
            <a:r>
              <a:rPr lang="en-US" sz="1350" b="1" dirty="0"/>
              <a:t>Philadelphia</a:t>
            </a:r>
            <a:endParaRPr lang="en-US" sz="1350" dirty="0"/>
          </a:p>
        </p:txBody>
      </p:sp>
      <p:sp>
        <p:nvSpPr>
          <p:cNvPr id="18" name="Rectangle 17"/>
          <p:cNvSpPr/>
          <p:nvPr/>
        </p:nvSpPr>
        <p:spPr>
          <a:xfrm>
            <a:off x="3886201" y="2628900"/>
            <a:ext cx="878446" cy="300082"/>
          </a:xfrm>
          <a:prstGeom prst="rect">
            <a:avLst/>
          </a:prstGeom>
        </p:spPr>
        <p:txBody>
          <a:bodyPr wrap="none">
            <a:spAutoFit/>
          </a:bodyPr>
          <a:lstStyle/>
          <a:p>
            <a:r>
              <a:rPr lang="en-US" sz="1350" b="1" dirty="0" err="1"/>
              <a:t>Harisburg</a:t>
            </a:r>
            <a:endParaRPr lang="en-US" sz="1350" dirty="0"/>
          </a:p>
        </p:txBody>
      </p:sp>
      <p:sp>
        <p:nvSpPr>
          <p:cNvPr id="19" name="Rectangle 18"/>
          <p:cNvSpPr/>
          <p:nvPr/>
        </p:nvSpPr>
        <p:spPr>
          <a:xfrm>
            <a:off x="3314700" y="2171701"/>
            <a:ext cx="546945" cy="276999"/>
          </a:xfrm>
          <a:prstGeom prst="rect">
            <a:avLst/>
          </a:prstGeom>
        </p:spPr>
        <p:txBody>
          <a:bodyPr wrap="none">
            <a:spAutoFit/>
          </a:bodyPr>
          <a:lstStyle/>
          <a:p>
            <a:r>
              <a:rPr lang="en-US" sz="1200" b="1" dirty="0"/>
              <a:t>…(14)</a:t>
            </a:r>
            <a:endParaRPr lang="en-US" sz="1200" dirty="0"/>
          </a:p>
        </p:txBody>
      </p:sp>
      <p:sp>
        <p:nvSpPr>
          <p:cNvPr id="20" name="Line 9"/>
          <p:cNvSpPr>
            <a:spLocks noChangeShapeType="1"/>
          </p:cNvSpPr>
          <p:nvPr/>
        </p:nvSpPr>
        <p:spPr bwMode="auto">
          <a:xfrm flipV="1">
            <a:off x="4457701" y="1543050"/>
            <a:ext cx="1771649" cy="1143000"/>
          </a:xfrm>
          <a:prstGeom prst="line">
            <a:avLst/>
          </a:prstGeom>
          <a:noFill/>
          <a:ln w="38100" cmpd="sng">
            <a:solidFill>
              <a:srgbClr val="008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21" name="Rectangle 20"/>
          <p:cNvSpPr/>
          <p:nvPr/>
        </p:nvSpPr>
        <p:spPr>
          <a:xfrm>
            <a:off x="6172201" y="1257300"/>
            <a:ext cx="471155" cy="300082"/>
          </a:xfrm>
          <a:prstGeom prst="rect">
            <a:avLst/>
          </a:prstGeom>
        </p:spPr>
        <p:txBody>
          <a:bodyPr wrap="none">
            <a:spAutoFit/>
          </a:bodyPr>
          <a:lstStyle/>
          <a:p>
            <a:r>
              <a:rPr lang="en-US" sz="1350" b="1" dirty="0"/>
              <a:t>U.S.</a:t>
            </a:r>
            <a:endParaRPr lang="en-US" sz="1350" dirty="0"/>
          </a:p>
        </p:txBody>
      </p:sp>
      <p:sp>
        <p:nvSpPr>
          <p:cNvPr id="23" name="Line 9"/>
          <p:cNvSpPr>
            <a:spLocks noChangeShapeType="1"/>
          </p:cNvSpPr>
          <p:nvPr/>
        </p:nvSpPr>
        <p:spPr bwMode="auto">
          <a:xfrm flipV="1">
            <a:off x="3771900" y="1485900"/>
            <a:ext cx="2400301" cy="1195891"/>
          </a:xfrm>
          <a:prstGeom prst="line">
            <a:avLst/>
          </a:prstGeom>
          <a:noFill/>
          <a:ln w="38100" cmpd="sng">
            <a:solidFill>
              <a:srgbClr val="008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25" name="Rectangle 24"/>
          <p:cNvSpPr/>
          <p:nvPr/>
        </p:nvSpPr>
        <p:spPr>
          <a:xfrm>
            <a:off x="5200651" y="4343400"/>
            <a:ext cx="1169487" cy="300082"/>
          </a:xfrm>
          <a:prstGeom prst="rect">
            <a:avLst/>
          </a:prstGeom>
        </p:spPr>
        <p:txBody>
          <a:bodyPr wrap="none">
            <a:spAutoFit/>
          </a:bodyPr>
          <a:lstStyle/>
          <a:p>
            <a:r>
              <a:rPr lang="en-US" sz="1350" b="1" u="sng" dirty="0"/>
              <a:t>Feature Value</a:t>
            </a:r>
          </a:p>
        </p:txBody>
      </p:sp>
      <p:sp>
        <p:nvSpPr>
          <p:cNvPr id="26" name="Rectangle 25"/>
          <p:cNvSpPr/>
          <p:nvPr/>
        </p:nvSpPr>
        <p:spPr>
          <a:xfrm>
            <a:off x="6897218" y="3886200"/>
            <a:ext cx="1029898" cy="715581"/>
          </a:xfrm>
          <a:prstGeom prst="rect">
            <a:avLst/>
          </a:prstGeom>
        </p:spPr>
        <p:txBody>
          <a:bodyPr wrap="none">
            <a:spAutoFit/>
          </a:bodyPr>
          <a:lstStyle/>
          <a:p>
            <a:pPr algn="ctr"/>
            <a:r>
              <a:rPr lang="en-US" sz="1350" b="1" u="sng" dirty="0"/>
              <a:t>Logistic </a:t>
            </a:r>
            <a:br>
              <a:rPr lang="en-US" sz="1350" b="1" u="sng" dirty="0"/>
            </a:br>
            <a:r>
              <a:rPr lang="en-US" sz="1350" b="1" u="sng" dirty="0" err="1"/>
              <a:t>Regresssion</a:t>
            </a:r>
            <a:br>
              <a:rPr lang="en-US" sz="1350" b="1" u="sng" dirty="0"/>
            </a:br>
            <a:r>
              <a:rPr lang="en-US" sz="1350" b="1" u="sng" dirty="0"/>
              <a:t>Weight</a:t>
            </a:r>
          </a:p>
        </p:txBody>
      </p:sp>
      <p:sp>
        <p:nvSpPr>
          <p:cNvPr id="28" name="Line 9"/>
          <p:cNvSpPr>
            <a:spLocks noChangeShapeType="1"/>
          </p:cNvSpPr>
          <p:nvPr/>
        </p:nvSpPr>
        <p:spPr bwMode="auto">
          <a:xfrm>
            <a:off x="2228850" y="2743200"/>
            <a:ext cx="0" cy="800100"/>
          </a:xfrm>
          <a:prstGeom prst="line">
            <a:avLst/>
          </a:prstGeom>
          <a:noFill/>
          <a:ln w="38100" cmpd="sng">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31" name="Rectangle 30"/>
          <p:cNvSpPr/>
          <p:nvPr/>
        </p:nvSpPr>
        <p:spPr>
          <a:xfrm rot="20066945">
            <a:off x="4365060" y="1696643"/>
            <a:ext cx="1526252" cy="276999"/>
          </a:xfrm>
          <a:prstGeom prst="rect">
            <a:avLst/>
          </a:prstGeom>
        </p:spPr>
        <p:txBody>
          <a:bodyPr wrap="none">
            <a:spAutoFit/>
          </a:bodyPr>
          <a:lstStyle/>
          <a:p>
            <a:r>
              <a:rPr lang="en-US" sz="1200" dirty="0" err="1">
                <a:solidFill>
                  <a:srgbClr val="008000"/>
                </a:solidFill>
              </a:rPr>
              <a:t>CityLocatedInCountry</a:t>
            </a:r>
            <a:endParaRPr lang="en-US" sz="1200" baseline="30000" dirty="0">
              <a:solidFill>
                <a:srgbClr val="008000"/>
              </a:solidFill>
            </a:endParaRPr>
          </a:p>
        </p:txBody>
      </p:sp>
      <p:sp>
        <p:nvSpPr>
          <p:cNvPr id="32" name="Line 9"/>
          <p:cNvSpPr>
            <a:spLocks noChangeShapeType="1"/>
          </p:cNvSpPr>
          <p:nvPr/>
        </p:nvSpPr>
        <p:spPr bwMode="auto">
          <a:xfrm flipH="1">
            <a:off x="2286000" y="1657350"/>
            <a:ext cx="1371600" cy="857250"/>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33" name="Rectangle 32"/>
          <p:cNvSpPr/>
          <p:nvPr/>
        </p:nvSpPr>
        <p:spPr>
          <a:xfrm>
            <a:off x="2686051" y="3543300"/>
            <a:ext cx="566245" cy="300082"/>
          </a:xfrm>
          <a:prstGeom prst="rect">
            <a:avLst/>
          </a:prstGeom>
        </p:spPr>
        <p:txBody>
          <a:bodyPr wrap="none">
            <a:spAutoFit/>
          </a:bodyPr>
          <a:lstStyle/>
          <a:p>
            <a:r>
              <a:rPr lang="en-US" sz="1350" b="1" dirty="0"/>
              <a:t>Delta</a:t>
            </a:r>
            <a:endParaRPr lang="en-US" sz="1350" dirty="0"/>
          </a:p>
        </p:txBody>
      </p:sp>
      <p:sp>
        <p:nvSpPr>
          <p:cNvPr id="34" name="Rectangle 33"/>
          <p:cNvSpPr/>
          <p:nvPr/>
        </p:nvSpPr>
        <p:spPr>
          <a:xfrm>
            <a:off x="2000251" y="3543300"/>
            <a:ext cx="478016" cy="300082"/>
          </a:xfrm>
          <a:prstGeom prst="rect">
            <a:avLst/>
          </a:prstGeom>
        </p:spPr>
        <p:txBody>
          <a:bodyPr wrap="none">
            <a:spAutoFit/>
          </a:bodyPr>
          <a:lstStyle/>
          <a:p>
            <a:r>
              <a:rPr lang="en-US" sz="1350" b="1" dirty="0"/>
              <a:t>PPG</a:t>
            </a:r>
            <a:endParaRPr lang="en-US" sz="1350" dirty="0"/>
          </a:p>
        </p:txBody>
      </p:sp>
      <p:sp>
        <p:nvSpPr>
          <p:cNvPr id="35" name="Line 9"/>
          <p:cNvSpPr>
            <a:spLocks noChangeShapeType="1"/>
          </p:cNvSpPr>
          <p:nvPr/>
        </p:nvSpPr>
        <p:spPr bwMode="auto">
          <a:xfrm>
            <a:off x="2228850" y="2743200"/>
            <a:ext cx="628650" cy="8001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36" name="Rectangle 35"/>
          <p:cNvSpPr/>
          <p:nvPr/>
        </p:nvSpPr>
        <p:spPr>
          <a:xfrm rot="3080414">
            <a:off x="2154529" y="2918458"/>
            <a:ext cx="1039772" cy="323165"/>
          </a:xfrm>
          <a:prstGeom prst="rect">
            <a:avLst/>
          </a:prstGeom>
          <a:ln>
            <a:noFill/>
          </a:ln>
        </p:spPr>
        <p:txBody>
          <a:bodyPr wrap="none">
            <a:spAutoFit/>
          </a:bodyPr>
          <a:lstStyle/>
          <a:p>
            <a:r>
              <a:rPr lang="en-US" sz="1350" dirty="0">
                <a:solidFill>
                  <a:srgbClr val="0000FF"/>
                </a:solidFill>
              </a:rPr>
              <a:t>AtLocation</a:t>
            </a:r>
            <a:r>
              <a:rPr lang="en-US" sz="1500" baseline="30000" dirty="0">
                <a:solidFill>
                  <a:srgbClr val="0000FF"/>
                </a:solidFill>
              </a:rPr>
              <a:t>-1</a:t>
            </a:r>
            <a:endParaRPr lang="en-US" sz="1350" dirty="0"/>
          </a:p>
        </p:txBody>
      </p:sp>
      <p:sp>
        <p:nvSpPr>
          <p:cNvPr id="37" name="Rectangle 36"/>
          <p:cNvSpPr/>
          <p:nvPr/>
        </p:nvSpPr>
        <p:spPr>
          <a:xfrm rot="20674332">
            <a:off x="3796232" y="3121802"/>
            <a:ext cx="853054" cy="276999"/>
          </a:xfrm>
          <a:prstGeom prst="rect">
            <a:avLst/>
          </a:prstGeom>
        </p:spPr>
        <p:txBody>
          <a:bodyPr wrap="none">
            <a:spAutoFit/>
          </a:bodyPr>
          <a:lstStyle/>
          <a:p>
            <a:r>
              <a:rPr lang="en-US" sz="1200" dirty="0" err="1">
                <a:solidFill>
                  <a:srgbClr val="660066"/>
                </a:solidFill>
              </a:rPr>
              <a:t>AtLocation</a:t>
            </a:r>
            <a:endParaRPr lang="en-US" sz="1200" dirty="0"/>
          </a:p>
        </p:txBody>
      </p:sp>
      <p:sp>
        <p:nvSpPr>
          <p:cNvPr id="38" name="Rectangle 37"/>
          <p:cNvSpPr/>
          <p:nvPr/>
        </p:nvSpPr>
        <p:spPr>
          <a:xfrm>
            <a:off x="5029200" y="2914650"/>
            <a:ext cx="705386" cy="300082"/>
          </a:xfrm>
          <a:prstGeom prst="rect">
            <a:avLst/>
          </a:prstGeom>
        </p:spPr>
        <p:txBody>
          <a:bodyPr wrap="none">
            <a:spAutoFit/>
          </a:bodyPr>
          <a:lstStyle/>
          <a:p>
            <a:r>
              <a:rPr lang="en-US" sz="1350" b="1" dirty="0"/>
              <a:t>Atlanta</a:t>
            </a:r>
            <a:endParaRPr lang="en-US" sz="1350" dirty="0"/>
          </a:p>
        </p:txBody>
      </p:sp>
      <p:sp>
        <p:nvSpPr>
          <p:cNvPr id="39" name="Rectangle 38"/>
          <p:cNvSpPr/>
          <p:nvPr/>
        </p:nvSpPr>
        <p:spPr>
          <a:xfrm>
            <a:off x="6000751" y="3028950"/>
            <a:ext cx="619080" cy="300082"/>
          </a:xfrm>
          <a:prstGeom prst="rect">
            <a:avLst/>
          </a:prstGeom>
        </p:spPr>
        <p:txBody>
          <a:bodyPr wrap="none">
            <a:spAutoFit/>
          </a:bodyPr>
          <a:lstStyle/>
          <a:p>
            <a:r>
              <a:rPr lang="en-US" sz="1350" b="1" dirty="0"/>
              <a:t>Dallas</a:t>
            </a:r>
            <a:endParaRPr lang="en-US" sz="1350" dirty="0"/>
          </a:p>
        </p:txBody>
      </p:sp>
      <p:sp>
        <p:nvSpPr>
          <p:cNvPr id="40" name="Rectangle 39"/>
          <p:cNvSpPr/>
          <p:nvPr/>
        </p:nvSpPr>
        <p:spPr>
          <a:xfrm>
            <a:off x="6743701" y="3200400"/>
            <a:ext cx="604076" cy="300082"/>
          </a:xfrm>
          <a:prstGeom prst="rect">
            <a:avLst/>
          </a:prstGeom>
        </p:spPr>
        <p:txBody>
          <a:bodyPr wrap="none">
            <a:spAutoFit/>
          </a:bodyPr>
          <a:lstStyle/>
          <a:p>
            <a:r>
              <a:rPr lang="en-US" sz="1350" b="1" dirty="0"/>
              <a:t>Tokyo</a:t>
            </a:r>
            <a:endParaRPr lang="en-US" sz="1350" dirty="0"/>
          </a:p>
        </p:txBody>
      </p:sp>
      <p:sp>
        <p:nvSpPr>
          <p:cNvPr id="41" name="Line 9"/>
          <p:cNvSpPr>
            <a:spLocks noChangeShapeType="1"/>
          </p:cNvSpPr>
          <p:nvPr/>
        </p:nvSpPr>
        <p:spPr bwMode="auto">
          <a:xfrm flipV="1">
            <a:off x="3257550" y="3143250"/>
            <a:ext cx="1828800" cy="514350"/>
          </a:xfrm>
          <a:prstGeom prst="line">
            <a:avLst/>
          </a:prstGeom>
          <a:noFill/>
          <a:ln w="38100" cmpd="sng">
            <a:solidFill>
              <a:srgbClr val="660066"/>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42" name="Line 9"/>
          <p:cNvSpPr>
            <a:spLocks noChangeShapeType="1"/>
          </p:cNvSpPr>
          <p:nvPr/>
        </p:nvSpPr>
        <p:spPr bwMode="auto">
          <a:xfrm flipV="1">
            <a:off x="3257550" y="3257550"/>
            <a:ext cx="2628900" cy="400050"/>
          </a:xfrm>
          <a:prstGeom prst="line">
            <a:avLst/>
          </a:prstGeom>
          <a:noFill/>
          <a:ln w="38100" cmpd="sng">
            <a:solidFill>
              <a:srgbClr val="660066"/>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43" name="Line 9"/>
          <p:cNvSpPr>
            <a:spLocks noChangeShapeType="1"/>
          </p:cNvSpPr>
          <p:nvPr/>
        </p:nvSpPr>
        <p:spPr bwMode="auto">
          <a:xfrm flipV="1">
            <a:off x="3257550" y="3371850"/>
            <a:ext cx="3429000" cy="285750"/>
          </a:xfrm>
          <a:prstGeom prst="line">
            <a:avLst/>
          </a:prstGeom>
          <a:noFill/>
          <a:ln w="38100" cmpd="sng">
            <a:solidFill>
              <a:srgbClr val="660066"/>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48" name="Rectangle 47"/>
          <p:cNvSpPr/>
          <p:nvPr/>
        </p:nvSpPr>
        <p:spPr>
          <a:xfrm>
            <a:off x="1200150" y="876300"/>
            <a:ext cx="2816220" cy="300082"/>
          </a:xfrm>
          <a:prstGeom prst="rect">
            <a:avLst/>
          </a:prstGeom>
        </p:spPr>
        <p:txBody>
          <a:bodyPr wrap="none">
            <a:spAutoFit/>
          </a:bodyPr>
          <a:lstStyle/>
          <a:p>
            <a:r>
              <a:rPr lang="en-US" sz="1350" dirty="0" err="1"/>
              <a:t>CityLocatedInCountry</a:t>
            </a:r>
            <a:r>
              <a:rPr lang="en-US" sz="1350" dirty="0"/>
              <a:t>(Pittsburgh) = ? </a:t>
            </a:r>
          </a:p>
        </p:txBody>
      </p:sp>
      <p:sp>
        <p:nvSpPr>
          <p:cNvPr id="45" name="TextBox 44"/>
          <p:cNvSpPr txBox="1"/>
          <p:nvPr/>
        </p:nvSpPr>
        <p:spPr>
          <a:xfrm>
            <a:off x="7112458" y="5678009"/>
            <a:ext cx="1945469" cy="300082"/>
          </a:xfrm>
          <a:prstGeom prst="rect">
            <a:avLst/>
          </a:prstGeom>
          <a:noFill/>
        </p:spPr>
        <p:txBody>
          <a:bodyPr wrap="none" rtlCol="0">
            <a:spAutoFit/>
          </a:bodyPr>
          <a:lstStyle/>
          <a:p>
            <a:r>
              <a:rPr lang="en-US" sz="1350" dirty="0"/>
              <a:t>Ni Lao et al, EMNLP 2011</a:t>
            </a:r>
          </a:p>
        </p:txBody>
      </p:sp>
    </p:spTree>
    <p:extLst>
      <p:ext uri="{BB962C8B-B14F-4D97-AF65-F5344CB8AC3E}">
        <p14:creationId xmlns:p14="http://schemas.microsoft.com/office/powerpoint/2010/main" val="1656215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0" y="4114801"/>
            <a:ext cx="6686550" cy="1131079"/>
          </a:xfrm>
          <a:prstGeom prst="rect">
            <a:avLst/>
          </a:prstGeom>
        </p:spPr>
        <p:txBody>
          <a:bodyPr wrap="square">
            <a:spAutoFit/>
          </a:bodyPr>
          <a:lstStyle/>
          <a:p>
            <a:endParaRPr lang="en-US" sz="1350" dirty="0"/>
          </a:p>
          <a:p>
            <a:r>
              <a:rPr lang="en-US" sz="1350" dirty="0"/>
              <a:t>     </a:t>
            </a:r>
            <a:r>
              <a:rPr lang="en-US" sz="1350" b="1" u="sng" dirty="0"/>
              <a:t>Feature = Typed Path</a:t>
            </a:r>
          </a:p>
          <a:p>
            <a:r>
              <a:rPr lang="en-US" sz="1350" dirty="0"/>
              <a:t>     </a:t>
            </a:r>
            <a:r>
              <a:rPr lang="en-US" sz="1350" dirty="0" err="1"/>
              <a:t>CityInState</a:t>
            </a:r>
            <a:r>
              <a:rPr lang="en-US" sz="1350" dirty="0"/>
              <a:t>, </a:t>
            </a:r>
            <a:r>
              <a:rPr lang="en-US" sz="1350" dirty="0">
                <a:solidFill>
                  <a:srgbClr val="FF0000"/>
                </a:solidFill>
              </a:rPr>
              <a:t>CityInstate</a:t>
            </a:r>
            <a:r>
              <a:rPr lang="en-US" sz="1500" baseline="30000" dirty="0">
                <a:solidFill>
                  <a:srgbClr val="FF0000"/>
                </a:solidFill>
              </a:rPr>
              <a:t>-1</a:t>
            </a:r>
            <a:r>
              <a:rPr lang="en-US" sz="1350" dirty="0"/>
              <a:t>, </a:t>
            </a:r>
            <a:r>
              <a:rPr lang="en-US" sz="1350" dirty="0" err="1">
                <a:solidFill>
                  <a:srgbClr val="008000"/>
                </a:solidFill>
              </a:rPr>
              <a:t>CityLocatedInCountry</a:t>
            </a:r>
            <a:r>
              <a:rPr lang="en-US" sz="1350" dirty="0"/>
              <a:t>                         0.8                                   0.32</a:t>
            </a:r>
          </a:p>
          <a:p>
            <a:r>
              <a:rPr lang="en-US" sz="1350" dirty="0">
                <a:solidFill>
                  <a:srgbClr val="0000FF"/>
                </a:solidFill>
              </a:rPr>
              <a:t>     AtLocation</a:t>
            </a:r>
            <a:r>
              <a:rPr lang="en-US" sz="1500" baseline="30000" dirty="0">
                <a:solidFill>
                  <a:srgbClr val="0000FF"/>
                </a:solidFill>
              </a:rPr>
              <a:t>-1</a:t>
            </a:r>
            <a:r>
              <a:rPr lang="en-US" sz="1350" dirty="0"/>
              <a:t>, </a:t>
            </a:r>
            <a:r>
              <a:rPr lang="en-US" sz="1350" dirty="0" err="1">
                <a:solidFill>
                  <a:srgbClr val="660066"/>
                </a:solidFill>
              </a:rPr>
              <a:t>AtLocation</a:t>
            </a:r>
            <a:r>
              <a:rPr lang="en-US" sz="1350" dirty="0"/>
              <a:t>, </a:t>
            </a:r>
            <a:r>
              <a:rPr lang="en-US" sz="1350" dirty="0" err="1">
                <a:solidFill>
                  <a:srgbClr val="008000"/>
                </a:solidFill>
              </a:rPr>
              <a:t>CityLocatedInCountry</a:t>
            </a:r>
            <a:r>
              <a:rPr lang="en-US" sz="1350" dirty="0"/>
              <a:t>                         0.6                                   0.20</a:t>
            </a:r>
          </a:p>
          <a:p>
            <a:r>
              <a:rPr lang="en-US" sz="1350" dirty="0"/>
              <a:t>      </a:t>
            </a:r>
          </a:p>
        </p:txBody>
      </p:sp>
      <p:sp>
        <p:nvSpPr>
          <p:cNvPr id="5" name="Rectangle 4"/>
          <p:cNvSpPr/>
          <p:nvPr/>
        </p:nvSpPr>
        <p:spPr>
          <a:xfrm>
            <a:off x="1714500" y="2453191"/>
            <a:ext cx="963084" cy="300082"/>
          </a:xfrm>
          <a:prstGeom prst="rect">
            <a:avLst/>
          </a:prstGeom>
        </p:spPr>
        <p:txBody>
          <a:bodyPr wrap="none">
            <a:spAutoFit/>
          </a:bodyPr>
          <a:lstStyle/>
          <a:p>
            <a:r>
              <a:rPr lang="en-US" sz="1350" b="1" dirty="0"/>
              <a:t>Pittsburgh </a:t>
            </a:r>
            <a:endParaRPr lang="en-US" sz="1350" dirty="0"/>
          </a:p>
        </p:txBody>
      </p:sp>
      <p:sp>
        <p:nvSpPr>
          <p:cNvPr id="6" name="Line 9"/>
          <p:cNvSpPr>
            <a:spLocks noChangeShapeType="1"/>
          </p:cNvSpPr>
          <p:nvPr/>
        </p:nvSpPr>
        <p:spPr bwMode="auto">
          <a:xfrm flipV="1">
            <a:off x="2228850" y="1653091"/>
            <a:ext cx="685800" cy="773906"/>
          </a:xfrm>
          <a:prstGeom prst="line">
            <a:avLst/>
          </a:prstGeom>
          <a:noFill/>
          <a:ln w="38100" cmpd="sng">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8" name="Rectangle 7"/>
          <p:cNvSpPr/>
          <p:nvPr/>
        </p:nvSpPr>
        <p:spPr>
          <a:xfrm>
            <a:off x="2800351" y="1367341"/>
            <a:ext cx="1122615" cy="300082"/>
          </a:xfrm>
          <a:prstGeom prst="rect">
            <a:avLst/>
          </a:prstGeom>
        </p:spPr>
        <p:txBody>
          <a:bodyPr wrap="none">
            <a:spAutoFit/>
          </a:bodyPr>
          <a:lstStyle/>
          <a:p>
            <a:r>
              <a:rPr lang="en-US" sz="1350" b="1" dirty="0"/>
              <a:t>Pennsylvania</a:t>
            </a:r>
            <a:endParaRPr lang="en-US" sz="1350" dirty="0"/>
          </a:p>
        </p:txBody>
      </p:sp>
      <p:sp>
        <p:nvSpPr>
          <p:cNvPr id="9" name="Rectangle 8"/>
          <p:cNvSpPr/>
          <p:nvPr/>
        </p:nvSpPr>
        <p:spPr>
          <a:xfrm rot="18769564">
            <a:off x="1966502" y="1813400"/>
            <a:ext cx="859531" cy="276999"/>
          </a:xfrm>
          <a:prstGeom prst="rect">
            <a:avLst/>
          </a:prstGeom>
          <a:ln>
            <a:noFill/>
          </a:ln>
        </p:spPr>
        <p:txBody>
          <a:bodyPr wrap="none">
            <a:spAutoFit/>
          </a:bodyPr>
          <a:lstStyle/>
          <a:p>
            <a:r>
              <a:rPr lang="en-US" sz="1200" dirty="0" err="1"/>
              <a:t>CityInState</a:t>
            </a:r>
            <a:endParaRPr lang="en-US" sz="1350" dirty="0"/>
          </a:p>
        </p:txBody>
      </p:sp>
      <p:sp>
        <p:nvSpPr>
          <p:cNvPr id="11" name="Rectangle 10"/>
          <p:cNvSpPr/>
          <p:nvPr/>
        </p:nvSpPr>
        <p:spPr>
          <a:xfrm rot="19786315">
            <a:off x="2583829" y="1761539"/>
            <a:ext cx="952505" cy="276999"/>
          </a:xfrm>
          <a:prstGeom prst="rect">
            <a:avLst/>
          </a:prstGeom>
        </p:spPr>
        <p:txBody>
          <a:bodyPr wrap="none">
            <a:spAutoFit/>
          </a:bodyPr>
          <a:lstStyle/>
          <a:p>
            <a:r>
              <a:rPr lang="en-US" sz="1200" dirty="0">
                <a:solidFill>
                  <a:srgbClr val="FF0000"/>
                </a:solidFill>
              </a:rPr>
              <a:t>CityInState</a:t>
            </a:r>
            <a:r>
              <a:rPr lang="en-US" sz="1350" baseline="30000" dirty="0">
                <a:solidFill>
                  <a:srgbClr val="FF0000"/>
                </a:solidFill>
              </a:rPr>
              <a:t>-1</a:t>
            </a:r>
          </a:p>
        </p:txBody>
      </p:sp>
      <p:sp>
        <p:nvSpPr>
          <p:cNvPr id="12" name="Line 9"/>
          <p:cNvSpPr>
            <a:spLocks noChangeShapeType="1"/>
          </p:cNvSpPr>
          <p:nvPr/>
        </p:nvSpPr>
        <p:spPr bwMode="auto">
          <a:xfrm flipH="1">
            <a:off x="3086101" y="1657351"/>
            <a:ext cx="571499" cy="879185"/>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4" name="Line 9"/>
          <p:cNvSpPr>
            <a:spLocks noChangeShapeType="1"/>
          </p:cNvSpPr>
          <p:nvPr/>
        </p:nvSpPr>
        <p:spPr bwMode="auto">
          <a:xfrm flipH="1">
            <a:off x="3600450" y="1657351"/>
            <a:ext cx="57151" cy="567240"/>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5" name="Rectangle 14"/>
          <p:cNvSpPr/>
          <p:nvPr/>
        </p:nvSpPr>
        <p:spPr>
          <a:xfrm rot="3929448">
            <a:off x="3500638" y="1904160"/>
            <a:ext cx="952505" cy="276999"/>
          </a:xfrm>
          <a:prstGeom prst="rect">
            <a:avLst/>
          </a:prstGeom>
        </p:spPr>
        <p:txBody>
          <a:bodyPr wrap="none">
            <a:spAutoFit/>
          </a:bodyPr>
          <a:lstStyle/>
          <a:p>
            <a:r>
              <a:rPr lang="en-US" sz="1200" dirty="0">
                <a:solidFill>
                  <a:srgbClr val="FF0000"/>
                </a:solidFill>
              </a:rPr>
              <a:t>CityInState</a:t>
            </a:r>
            <a:r>
              <a:rPr lang="en-US" sz="1350" baseline="30000" dirty="0">
                <a:solidFill>
                  <a:srgbClr val="FF0000"/>
                </a:solidFill>
              </a:rPr>
              <a:t>-1</a:t>
            </a:r>
          </a:p>
        </p:txBody>
      </p:sp>
      <p:sp>
        <p:nvSpPr>
          <p:cNvPr id="16" name="Line 9"/>
          <p:cNvSpPr>
            <a:spLocks noChangeShapeType="1"/>
          </p:cNvSpPr>
          <p:nvPr/>
        </p:nvSpPr>
        <p:spPr bwMode="auto">
          <a:xfrm>
            <a:off x="3657600" y="1657350"/>
            <a:ext cx="457200" cy="1028700"/>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7" name="Rectangle 16"/>
          <p:cNvSpPr/>
          <p:nvPr/>
        </p:nvSpPr>
        <p:spPr>
          <a:xfrm>
            <a:off x="2686051" y="2510341"/>
            <a:ext cx="1077539" cy="300082"/>
          </a:xfrm>
          <a:prstGeom prst="rect">
            <a:avLst/>
          </a:prstGeom>
        </p:spPr>
        <p:txBody>
          <a:bodyPr wrap="none">
            <a:spAutoFit/>
          </a:bodyPr>
          <a:lstStyle/>
          <a:p>
            <a:r>
              <a:rPr lang="en-US" sz="1350" b="1" dirty="0"/>
              <a:t>Philadelphia</a:t>
            </a:r>
            <a:endParaRPr lang="en-US" sz="1350" dirty="0"/>
          </a:p>
        </p:txBody>
      </p:sp>
      <p:sp>
        <p:nvSpPr>
          <p:cNvPr id="18" name="Rectangle 17"/>
          <p:cNvSpPr/>
          <p:nvPr/>
        </p:nvSpPr>
        <p:spPr>
          <a:xfrm>
            <a:off x="3886201" y="2628900"/>
            <a:ext cx="878446" cy="300082"/>
          </a:xfrm>
          <a:prstGeom prst="rect">
            <a:avLst/>
          </a:prstGeom>
        </p:spPr>
        <p:txBody>
          <a:bodyPr wrap="none">
            <a:spAutoFit/>
          </a:bodyPr>
          <a:lstStyle/>
          <a:p>
            <a:r>
              <a:rPr lang="en-US" sz="1350" b="1" dirty="0" err="1"/>
              <a:t>Harisburg</a:t>
            </a:r>
            <a:endParaRPr lang="en-US" sz="1350" dirty="0"/>
          </a:p>
        </p:txBody>
      </p:sp>
      <p:sp>
        <p:nvSpPr>
          <p:cNvPr id="19" name="Rectangle 18"/>
          <p:cNvSpPr/>
          <p:nvPr/>
        </p:nvSpPr>
        <p:spPr>
          <a:xfrm>
            <a:off x="3314700" y="2171701"/>
            <a:ext cx="546945" cy="276999"/>
          </a:xfrm>
          <a:prstGeom prst="rect">
            <a:avLst/>
          </a:prstGeom>
        </p:spPr>
        <p:txBody>
          <a:bodyPr wrap="none">
            <a:spAutoFit/>
          </a:bodyPr>
          <a:lstStyle/>
          <a:p>
            <a:r>
              <a:rPr lang="en-US" sz="1200" b="1" dirty="0"/>
              <a:t>…(14)</a:t>
            </a:r>
            <a:endParaRPr lang="en-US" sz="1200" dirty="0"/>
          </a:p>
        </p:txBody>
      </p:sp>
      <p:sp>
        <p:nvSpPr>
          <p:cNvPr id="20" name="Line 9"/>
          <p:cNvSpPr>
            <a:spLocks noChangeShapeType="1"/>
          </p:cNvSpPr>
          <p:nvPr/>
        </p:nvSpPr>
        <p:spPr bwMode="auto">
          <a:xfrm flipV="1">
            <a:off x="4457701" y="1543050"/>
            <a:ext cx="1771649" cy="1143000"/>
          </a:xfrm>
          <a:prstGeom prst="line">
            <a:avLst/>
          </a:prstGeom>
          <a:noFill/>
          <a:ln w="38100" cmpd="sng">
            <a:solidFill>
              <a:srgbClr val="008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21" name="Rectangle 20"/>
          <p:cNvSpPr/>
          <p:nvPr/>
        </p:nvSpPr>
        <p:spPr>
          <a:xfrm>
            <a:off x="6172201" y="1257300"/>
            <a:ext cx="471155" cy="300082"/>
          </a:xfrm>
          <a:prstGeom prst="rect">
            <a:avLst/>
          </a:prstGeom>
        </p:spPr>
        <p:txBody>
          <a:bodyPr wrap="none">
            <a:spAutoFit/>
          </a:bodyPr>
          <a:lstStyle/>
          <a:p>
            <a:r>
              <a:rPr lang="en-US" sz="1350" b="1" dirty="0"/>
              <a:t>U.S.</a:t>
            </a:r>
            <a:endParaRPr lang="en-US" sz="1350" dirty="0"/>
          </a:p>
        </p:txBody>
      </p:sp>
      <p:sp>
        <p:nvSpPr>
          <p:cNvPr id="23" name="Line 9"/>
          <p:cNvSpPr>
            <a:spLocks noChangeShapeType="1"/>
          </p:cNvSpPr>
          <p:nvPr/>
        </p:nvSpPr>
        <p:spPr bwMode="auto">
          <a:xfrm flipV="1">
            <a:off x="3771900" y="1485900"/>
            <a:ext cx="2400301" cy="1195891"/>
          </a:xfrm>
          <a:prstGeom prst="line">
            <a:avLst/>
          </a:prstGeom>
          <a:noFill/>
          <a:ln w="38100" cmpd="sng">
            <a:solidFill>
              <a:srgbClr val="008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25" name="Rectangle 24"/>
          <p:cNvSpPr/>
          <p:nvPr/>
        </p:nvSpPr>
        <p:spPr>
          <a:xfrm>
            <a:off x="5200651" y="4343400"/>
            <a:ext cx="1169487" cy="300082"/>
          </a:xfrm>
          <a:prstGeom prst="rect">
            <a:avLst/>
          </a:prstGeom>
        </p:spPr>
        <p:txBody>
          <a:bodyPr wrap="none">
            <a:spAutoFit/>
          </a:bodyPr>
          <a:lstStyle/>
          <a:p>
            <a:r>
              <a:rPr lang="en-US" sz="1350" b="1" u="sng" dirty="0"/>
              <a:t>Feature Value</a:t>
            </a:r>
          </a:p>
        </p:txBody>
      </p:sp>
      <p:sp>
        <p:nvSpPr>
          <p:cNvPr id="26" name="Rectangle 25"/>
          <p:cNvSpPr/>
          <p:nvPr/>
        </p:nvSpPr>
        <p:spPr>
          <a:xfrm>
            <a:off x="6897218" y="3886200"/>
            <a:ext cx="1029898" cy="715581"/>
          </a:xfrm>
          <a:prstGeom prst="rect">
            <a:avLst/>
          </a:prstGeom>
        </p:spPr>
        <p:txBody>
          <a:bodyPr wrap="none">
            <a:spAutoFit/>
          </a:bodyPr>
          <a:lstStyle/>
          <a:p>
            <a:pPr algn="ctr"/>
            <a:r>
              <a:rPr lang="en-US" sz="1350" b="1" u="sng" dirty="0"/>
              <a:t>Logistic </a:t>
            </a:r>
            <a:br>
              <a:rPr lang="en-US" sz="1350" b="1" u="sng" dirty="0"/>
            </a:br>
            <a:r>
              <a:rPr lang="en-US" sz="1350" b="1" u="sng" dirty="0" err="1"/>
              <a:t>Regresssion</a:t>
            </a:r>
            <a:br>
              <a:rPr lang="en-US" sz="1350" b="1" u="sng" dirty="0"/>
            </a:br>
            <a:r>
              <a:rPr lang="en-US" sz="1350" b="1" u="sng" dirty="0"/>
              <a:t>Weight</a:t>
            </a:r>
          </a:p>
        </p:txBody>
      </p:sp>
      <p:sp>
        <p:nvSpPr>
          <p:cNvPr id="28" name="Line 9"/>
          <p:cNvSpPr>
            <a:spLocks noChangeShapeType="1"/>
          </p:cNvSpPr>
          <p:nvPr/>
        </p:nvSpPr>
        <p:spPr bwMode="auto">
          <a:xfrm>
            <a:off x="2228850" y="2743200"/>
            <a:ext cx="0" cy="800100"/>
          </a:xfrm>
          <a:prstGeom prst="line">
            <a:avLst/>
          </a:prstGeom>
          <a:noFill/>
          <a:ln w="38100" cmpd="sng">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31" name="Rectangle 30"/>
          <p:cNvSpPr/>
          <p:nvPr/>
        </p:nvSpPr>
        <p:spPr>
          <a:xfrm rot="20066945">
            <a:off x="4365060" y="1696643"/>
            <a:ext cx="1526252" cy="276999"/>
          </a:xfrm>
          <a:prstGeom prst="rect">
            <a:avLst/>
          </a:prstGeom>
        </p:spPr>
        <p:txBody>
          <a:bodyPr wrap="none">
            <a:spAutoFit/>
          </a:bodyPr>
          <a:lstStyle/>
          <a:p>
            <a:r>
              <a:rPr lang="en-US" sz="1200" dirty="0" err="1">
                <a:solidFill>
                  <a:srgbClr val="008000"/>
                </a:solidFill>
              </a:rPr>
              <a:t>CityLocatedInCountry</a:t>
            </a:r>
            <a:endParaRPr lang="en-US" sz="1200" baseline="30000" dirty="0">
              <a:solidFill>
                <a:srgbClr val="008000"/>
              </a:solidFill>
            </a:endParaRPr>
          </a:p>
        </p:txBody>
      </p:sp>
      <p:sp>
        <p:nvSpPr>
          <p:cNvPr id="32" name="Line 9"/>
          <p:cNvSpPr>
            <a:spLocks noChangeShapeType="1"/>
          </p:cNvSpPr>
          <p:nvPr/>
        </p:nvSpPr>
        <p:spPr bwMode="auto">
          <a:xfrm flipH="1">
            <a:off x="2286000" y="1657350"/>
            <a:ext cx="1371600" cy="857250"/>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33" name="Rectangle 32"/>
          <p:cNvSpPr/>
          <p:nvPr/>
        </p:nvSpPr>
        <p:spPr>
          <a:xfrm>
            <a:off x="2686051" y="3543300"/>
            <a:ext cx="566245" cy="300082"/>
          </a:xfrm>
          <a:prstGeom prst="rect">
            <a:avLst/>
          </a:prstGeom>
        </p:spPr>
        <p:txBody>
          <a:bodyPr wrap="none">
            <a:spAutoFit/>
          </a:bodyPr>
          <a:lstStyle/>
          <a:p>
            <a:r>
              <a:rPr lang="en-US" sz="1350" b="1" dirty="0"/>
              <a:t>Delta</a:t>
            </a:r>
            <a:endParaRPr lang="en-US" sz="1350" dirty="0"/>
          </a:p>
        </p:txBody>
      </p:sp>
      <p:sp>
        <p:nvSpPr>
          <p:cNvPr id="34" name="Rectangle 33"/>
          <p:cNvSpPr/>
          <p:nvPr/>
        </p:nvSpPr>
        <p:spPr>
          <a:xfrm>
            <a:off x="2000251" y="3543300"/>
            <a:ext cx="478016" cy="300082"/>
          </a:xfrm>
          <a:prstGeom prst="rect">
            <a:avLst/>
          </a:prstGeom>
        </p:spPr>
        <p:txBody>
          <a:bodyPr wrap="none">
            <a:spAutoFit/>
          </a:bodyPr>
          <a:lstStyle/>
          <a:p>
            <a:r>
              <a:rPr lang="en-US" sz="1350" b="1" dirty="0"/>
              <a:t>PPG</a:t>
            </a:r>
            <a:endParaRPr lang="en-US" sz="1350" dirty="0"/>
          </a:p>
        </p:txBody>
      </p:sp>
      <p:sp>
        <p:nvSpPr>
          <p:cNvPr id="35" name="Line 9"/>
          <p:cNvSpPr>
            <a:spLocks noChangeShapeType="1"/>
          </p:cNvSpPr>
          <p:nvPr/>
        </p:nvSpPr>
        <p:spPr bwMode="auto">
          <a:xfrm>
            <a:off x="2228850" y="2743200"/>
            <a:ext cx="628650" cy="8001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36" name="Rectangle 35"/>
          <p:cNvSpPr/>
          <p:nvPr/>
        </p:nvSpPr>
        <p:spPr>
          <a:xfrm rot="3080414">
            <a:off x="2154529" y="2918458"/>
            <a:ext cx="1039772" cy="323165"/>
          </a:xfrm>
          <a:prstGeom prst="rect">
            <a:avLst/>
          </a:prstGeom>
          <a:ln>
            <a:noFill/>
          </a:ln>
        </p:spPr>
        <p:txBody>
          <a:bodyPr wrap="none">
            <a:spAutoFit/>
          </a:bodyPr>
          <a:lstStyle/>
          <a:p>
            <a:r>
              <a:rPr lang="en-US" sz="1350" dirty="0">
                <a:solidFill>
                  <a:srgbClr val="0000FF"/>
                </a:solidFill>
              </a:rPr>
              <a:t>AtLocation</a:t>
            </a:r>
            <a:r>
              <a:rPr lang="en-US" sz="1500" baseline="30000" dirty="0">
                <a:solidFill>
                  <a:srgbClr val="0000FF"/>
                </a:solidFill>
              </a:rPr>
              <a:t>-1</a:t>
            </a:r>
            <a:endParaRPr lang="en-US" sz="1350" dirty="0"/>
          </a:p>
        </p:txBody>
      </p:sp>
      <p:sp>
        <p:nvSpPr>
          <p:cNvPr id="37" name="Rectangle 36"/>
          <p:cNvSpPr/>
          <p:nvPr/>
        </p:nvSpPr>
        <p:spPr>
          <a:xfrm rot="20674332">
            <a:off x="3796232" y="3121802"/>
            <a:ext cx="853054" cy="276999"/>
          </a:xfrm>
          <a:prstGeom prst="rect">
            <a:avLst/>
          </a:prstGeom>
        </p:spPr>
        <p:txBody>
          <a:bodyPr wrap="none">
            <a:spAutoFit/>
          </a:bodyPr>
          <a:lstStyle/>
          <a:p>
            <a:r>
              <a:rPr lang="en-US" sz="1200" dirty="0" err="1">
                <a:solidFill>
                  <a:srgbClr val="660066"/>
                </a:solidFill>
              </a:rPr>
              <a:t>AtLocation</a:t>
            </a:r>
            <a:endParaRPr lang="en-US" sz="1200" dirty="0"/>
          </a:p>
        </p:txBody>
      </p:sp>
      <p:sp>
        <p:nvSpPr>
          <p:cNvPr id="38" name="Rectangle 37"/>
          <p:cNvSpPr/>
          <p:nvPr/>
        </p:nvSpPr>
        <p:spPr>
          <a:xfrm>
            <a:off x="5029200" y="2914650"/>
            <a:ext cx="705386" cy="300082"/>
          </a:xfrm>
          <a:prstGeom prst="rect">
            <a:avLst/>
          </a:prstGeom>
        </p:spPr>
        <p:txBody>
          <a:bodyPr wrap="none">
            <a:spAutoFit/>
          </a:bodyPr>
          <a:lstStyle/>
          <a:p>
            <a:r>
              <a:rPr lang="en-US" sz="1350" b="1" dirty="0"/>
              <a:t>Atlanta</a:t>
            </a:r>
            <a:endParaRPr lang="en-US" sz="1350" dirty="0"/>
          </a:p>
        </p:txBody>
      </p:sp>
      <p:sp>
        <p:nvSpPr>
          <p:cNvPr id="39" name="Rectangle 38"/>
          <p:cNvSpPr/>
          <p:nvPr/>
        </p:nvSpPr>
        <p:spPr>
          <a:xfrm>
            <a:off x="6000751" y="3028950"/>
            <a:ext cx="619080" cy="300082"/>
          </a:xfrm>
          <a:prstGeom prst="rect">
            <a:avLst/>
          </a:prstGeom>
        </p:spPr>
        <p:txBody>
          <a:bodyPr wrap="none">
            <a:spAutoFit/>
          </a:bodyPr>
          <a:lstStyle/>
          <a:p>
            <a:r>
              <a:rPr lang="en-US" sz="1350" b="1" dirty="0"/>
              <a:t>Dallas</a:t>
            </a:r>
            <a:endParaRPr lang="en-US" sz="1350" dirty="0"/>
          </a:p>
        </p:txBody>
      </p:sp>
      <p:sp>
        <p:nvSpPr>
          <p:cNvPr id="40" name="Rectangle 39"/>
          <p:cNvSpPr/>
          <p:nvPr/>
        </p:nvSpPr>
        <p:spPr>
          <a:xfrm>
            <a:off x="6743701" y="3200400"/>
            <a:ext cx="604076" cy="300082"/>
          </a:xfrm>
          <a:prstGeom prst="rect">
            <a:avLst/>
          </a:prstGeom>
        </p:spPr>
        <p:txBody>
          <a:bodyPr wrap="none">
            <a:spAutoFit/>
          </a:bodyPr>
          <a:lstStyle/>
          <a:p>
            <a:r>
              <a:rPr lang="en-US" sz="1350" b="1" dirty="0"/>
              <a:t>Tokyo</a:t>
            </a:r>
            <a:endParaRPr lang="en-US" sz="1350" dirty="0"/>
          </a:p>
        </p:txBody>
      </p:sp>
      <p:sp>
        <p:nvSpPr>
          <p:cNvPr id="41" name="Line 9"/>
          <p:cNvSpPr>
            <a:spLocks noChangeShapeType="1"/>
          </p:cNvSpPr>
          <p:nvPr/>
        </p:nvSpPr>
        <p:spPr bwMode="auto">
          <a:xfrm flipV="1">
            <a:off x="3257550" y="3143250"/>
            <a:ext cx="1828800" cy="514350"/>
          </a:xfrm>
          <a:prstGeom prst="line">
            <a:avLst/>
          </a:prstGeom>
          <a:noFill/>
          <a:ln w="38100" cmpd="sng">
            <a:solidFill>
              <a:srgbClr val="660066"/>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42" name="Line 9"/>
          <p:cNvSpPr>
            <a:spLocks noChangeShapeType="1"/>
          </p:cNvSpPr>
          <p:nvPr/>
        </p:nvSpPr>
        <p:spPr bwMode="auto">
          <a:xfrm flipV="1">
            <a:off x="3257550" y="3257550"/>
            <a:ext cx="2628900" cy="400050"/>
          </a:xfrm>
          <a:prstGeom prst="line">
            <a:avLst/>
          </a:prstGeom>
          <a:noFill/>
          <a:ln w="38100" cmpd="sng">
            <a:solidFill>
              <a:srgbClr val="660066"/>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43" name="Line 9"/>
          <p:cNvSpPr>
            <a:spLocks noChangeShapeType="1"/>
          </p:cNvSpPr>
          <p:nvPr/>
        </p:nvSpPr>
        <p:spPr bwMode="auto">
          <a:xfrm flipV="1">
            <a:off x="3257550" y="3371850"/>
            <a:ext cx="3429000" cy="285750"/>
          </a:xfrm>
          <a:prstGeom prst="line">
            <a:avLst/>
          </a:prstGeom>
          <a:noFill/>
          <a:ln w="38100" cmpd="sng">
            <a:solidFill>
              <a:srgbClr val="660066"/>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44" name="Line 9"/>
          <p:cNvSpPr>
            <a:spLocks noChangeShapeType="1"/>
          </p:cNvSpPr>
          <p:nvPr/>
        </p:nvSpPr>
        <p:spPr bwMode="auto">
          <a:xfrm flipV="1">
            <a:off x="5657851" y="1543050"/>
            <a:ext cx="800100" cy="1428750"/>
          </a:xfrm>
          <a:prstGeom prst="line">
            <a:avLst/>
          </a:prstGeom>
          <a:noFill/>
          <a:ln w="38100" cmpd="sng">
            <a:solidFill>
              <a:srgbClr val="008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45" name="Line 9"/>
          <p:cNvSpPr>
            <a:spLocks noChangeShapeType="1"/>
          </p:cNvSpPr>
          <p:nvPr/>
        </p:nvSpPr>
        <p:spPr bwMode="auto">
          <a:xfrm flipH="1" flipV="1">
            <a:off x="6515100" y="1543050"/>
            <a:ext cx="0" cy="1485900"/>
          </a:xfrm>
          <a:prstGeom prst="line">
            <a:avLst/>
          </a:prstGeom>
          <a:noFill/>
          <a:ln w="38100" cmpd="sng">
            <a:solidFill>
              <a:srgbClr val="008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46" name="Line 9"/>
          <p:cNvSpPr>
            <a:spLocks noChangeShapeType="1"/>
          </p:cNvSpPr>
          <p:nvPr/>
        </p:nvSpPr>
        <p:spPr bwMode="auto">
          <a:xfrm flipV="1">
            <a:off x="7029450" y="1600200"/>
            <a:ext cx="285750" cy="1600200"/>
          </a:xfrm>
          <a:prstGeom prst="line">
            <a:avLst/>
          </a:prstGeom>
          <a:noFill/>
          <a:ln w="38100" cmpd="sng">
            <a:solidFill>
              <a:srgbClr val="008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47" name="Rectangle 46"/>
          <p:cNvSpPr/>
          <p:nvPr/>
        </p:nvSpPr>
        <p:spPr>
          <a:xfrm>
            <a:off x="7086601" y="1314450"/>
            <a:ext cx="598241" cy="300082"/>
          </a:xfrm>
          <a:prstGeom prst="rect">
            <a:avLst/>
          </a:prstGeom>
        </p:spPr>
        <p:txBody>
          <a:bodyPr wrap="none">
            <a:spAutoFit/>
          </a:bodyPr>
          <a:lstStyle/>
          <a:p>
            <a:r>
              <a:rPr lang="en-US" sz="1350" b="1" dirty="0"/>
              <a:t>Japan</a:t>
            </a:r>
            <a:endParaRPr lang="en-US" sz="1350" dirty="0"/>
          </a:p>
        </p:txBody>
      </p:sp>
      <p:sp>
        <p:nvSpPr>
          <p:cNvPr id="48" name="Rectangle 47"/>
          <p:cNvSpPr/>
          <p:nvPr/>
        </p:nvSpPr>
        <p:spPr>
          <a:xfrm>
            <a:off x="1200150" y="876300"/>
            <a:ext cx="2816220" cy="300082"/>
          </a:xfrm>
          <a:prstGeom prst="rect">
            <a:avLst/>
          </a:prstGeom>
        </p:spPr>
        <p:txBody>
          <a:bodyPr wrap="none">
            <a:spAutoFit/>
          </a:bodyPr>
          <a:lstStyle/>
          <a:p>
            <a:r>
              <a:rPr lang="en-US" sz="1350" dirty="0" err="1"/>
              <a:t>CityLocatedInCountry</a:t>
            </a:r>
            <a:r>
              <a:rPr lang="en-US" sz="1350" dirty="0"/>
              <a:t>(Pittsburgh) = ? </a:t>
            </a:r>
          </a:p>
        </p:txBody>
      </p:sp>
      <p:sp>
        <p:nvSpPr>
          <p:cNvPr id="49" name="Rectangle 48"/>
          <p:cNvSpPr/>
          <p:nvPr/>
        </p:nvSpPr>
        <p:spPr>
          <a:xfrm rot="16850106">
            <a:off x="6257378" y="2223152"/>
            <a:ext cx="1526252" cy="276999"/>
          </a:xfrm>
          <a:prstGeom prst="rect">
            <a:avLst/>
          </a:prstGeom>
        </p:spPr>
        <p:txBody>
          <a:bodyPr wrap="none">
            <a:spAutoFit/>
          </a:bodyPr>
          <a:lstStyle/>
          <a:p>
            <a:r>
              <a:rPr lang="en-US" sz="1200" dirty="0" err="1">
                <a:solidFill>
                  <a:srgbClr val="008000"/>
                </a:solidFill>
              </a:rPr>
              <a:t>CityLocatedInCountry</a:t>
            </a:r>
            <a:endParaRPr lang="en-US" sz="1200" baseline="30000" dirty="0">
              <a:solidFill>
                <a:srgbClr val="008000"/>
              </a:solidFill>
            </a:endParaRPr>
          </a:p>
        </p:txBody>
      </p:sp>
      <p:sp>
        <p:nvSpPr>
          <p:cNvPr id="51" name="TextBox 50"/>
          <p:cNvSpPr txBox="1"/>
          <p:nvPr/>
        </p:nvSpPr>
        <p:spPr>
          <a:xfrm>
            <a:off x="7112458" y="5678009"/>
            <a:ext cx="1945469" cy="300082"/>
          </a:xfrm>
          <a:prstGeom prst="rect">
            <a:avLst/>
          </a:prstGeom>
          <a:noFill/>
        </p:spPr>
        <p:txBody>
          <a:bodyPr wrap="none" rtlCol="0">
            <a:spAutoFit/>
          </a:bodyPr>
          <a:lstStyle/>
          <a:p>
            <a:r>
              <a:rPr lang="en-US" sz="1350" dirty="0"/>
              <a:t>Ni Lao et al, EMNLP 2011</a:t>
            </a:r>
          </a:p>
        </p:txBody>
      </p:sp>
    </p:spTree>
    <p:extLst>
      <p:ext uri="{BB962C8B-B14F-4D97-AF65-F5344CB8AC3E}">
        <p14:creationId xmlns:p14="http://schemas.microsoft.com/office/powerpoint/2010/main" val="337632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0" y="4114801"/>
            <a:ext cx="6686550" cy="1131079"/>
          </a:xfrm>
          <a:prstGeom prst="rect">
            <a:avLst/>
          </a:prstGeom>
        </p:spPr>
        <p:txBody>
          <a:bodyPr wrap="square">
            <a:spAutoFit/>
          </a:bodyPr>
          <a:lstStyle/>
          <a:p>
            <a:endParaRPr lang="en-US" sz="1350" dirty="0"/>
          </a:p>
          <a:p>
            <a:r>
              <a:rPr lang="en-US" sz="1350" dirty="0"/>
              <a:t>     </a:t>
            </a:r>
            <a:r>
              <a:rPr lang="en-US" sz="1350" b="1" u="sng" dirty="0"/>
              <a:t>Feature = Typed Path</a:t>
            </a:r>
          </a:p>
          <a:p>
            <a:r>
              <a:rPr lang="en-US" sz="1350" dirty="0"/>
              <a:t>     </a:t>
            </a:r>
            <a:r>
              <a:rPr lang="en-US" sz="1350" dirty="0" err="1"/>
              <a:t>CityInState</a:t>
            </a:r>
            <a:r>
              <a:rPr lang="en-US" sz="1350" dirty="0"/>
              <a:t>, </a:t>
            </a:r>
            <a:r>
              <a:rPr lang="en-US" sz="1350" dirty="0">
                <a:solidFill>
                  <a:srgbClr val="FF0000"/>
                </a:solidFill>
              </a:rPr>
              <a:t>CityInstate</a:t>
            </a:r>
            <a:r>
              <a:rPr lang="en-US" sz="1500" baseline="30000" dirty="0">
                <a:solidFill>
                  <a:srgbClr val="FF0000"/>
                </a:solidFill>
              </a:rPr>
              <a:t>-1</a:t>
            </a:r>
            <a:r>
              <a:rPr lang="en-US" sz="1350" dirty="0"/>
              <a:t>, </a:t>
            </a:r>
            <a:r>
              <a:rPr lang="en-US" sz="1350" dirty="0" err="1">
                <a:solidFill>
                  <a:srgbClr val="008000"/>
                </a:solidFill>
              </a:rPr>
              <a:t>CityLocatedInCountry</a:t>
            </a:r>
            <a:r>
              <a:rPr lang="en-US" sz="1350" dirty="0"/>
              <a:t>                         0.8                                   0.32</a:t>
            </a:r>
          </a:p>
          <a:p>
            <a:r>
              <a:rPr lang="en-US" sz="1350" dirty="0">
                <a:solidFill>
                  <a:srgbClr val="0000FF"/>
                </a:solidFill>
              </a:rPr>
              <a:t>     AtLocation</a:t>
            </a:r>
            <a:r>
              <a:rPr lang="en-US" sz="1500" baseline="30000" dirty="0">
                <a:solidFill>
                  <a:srgbClr val="0000FF"/>
                </a:solidFill>
              </a:rPr>
              <a:t>-1</a:t>
            </a:r>
            <a:r>
              <a:rPr lang="en-US" sz="1350" dirty="0"/>
              <a:t>, </a:t>
            </a:r>
            <a:r>
              <a:rPr lang="en-US" sz="1350" dirty="0" err="1">
                <a:solidFill>
                  <a:srgbClr val="660066"/>
                </a:solidFill>
              </a:rPr>
              <a:t>AtLocation</a:t>
            </a:r>
            <a:r>
              <a:rPr lang="en-US" sz="1350" dirty="0"/>
              <a:t>, </a:t>
            </a:r>
            <a:r>
              <a:rPr lang="en-US" sz="1350" dirty="0" err="1">
                <a:solidFill>
                  <a:srgbClr val="008000"/>
                </a:solidFill>
              </a:rPr>
              <a:t>CityLocatedInCountry</a:t>
            </a:r>
            <a:r>
              <a:rPr lang="en-US" sz="1350" dirty="0"/>
              <a:t>                         0.6                                   0.20</a:t>
            </a:r>
          </a:p>
          <a:p>
            <a:r>
              <a:rPr lang="en-US" sz="1350" dirty="0"/>
              <a:t>      …                                                                                       …                             …</a:t>
            </a:r>
          </a:p>
        </p:txBody>
      </p:sp>
      <p:sp>
        <p:nvSpPr>
          <p:cNvPr id="5" name="Rectangle 4"/>
          <p:cNvSpPr/>
          <p:nvPr/>
        </p:nvSpPr>
        <p:spPr>
          <a:xfrm>
            <a:off x="1714500" y="2453191"/>
            <a:ext cx="963084" cy="300082"/>
          </a:xfrm>
          <a:prstGeom prst="rect">
            <a:avLst/>
          </a:prstGeom>
        </p:spPr>
        <p:txBody>
          <a:bodyPr wrap="none">
            <a:spAutoFit/>
          </a:bodyPr>
          <a:lstStyle/>
          <a:p>
            <a:r>
              <a:rPr lang="en-US" sz="1350" b="1" dirty="0"/>
              <a:t>Pittsburgh </a:t>
            </a:r>
            <a:endParaRPr lang="en-US" sz="1350" dirty="0"/>
          </a:p>
        </p:txBody>
      </p:sp>
      <p:sp>
        <p:nvSpPr>
          <p:cNvPr id="6" name="Line 9"/>
          <p:cNvSpPr>
            <a:spLocks noChangeShapeType="1"/>
          </p:cNvSpPr>
          <p:nvPr/>
        </p:nvSpPr>
        <p:spPr bwMode="auto">
          <a:xfrm flipV="1">
            <a:off x="2228850" y="1653091"/>
            <a:ext cx="685800" cy="773906"/>
          </a:xfrm>
          <a:prstGeom prst="line">
            <a:avLst/>
          </a:prstGeom>
          <a:noFill/>
          <a:ln w="38100" cmpd="sng">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8" name="Rectangle 7"/>
          <p:cNvSpPr/>
          <p:nvPr/>
        </p:nvSpPr>
        <p:spPr>
          <a:xfrm>
            <a:off x="2800351" y="1367341"/>
            <a:ext cx="1122615" cy="300082"/>
          </a:xfrm>
          <a:prstGeom prst="rect">
            <a:avLst/>
          </a:prstGeom>
        </p:spPr>
        <p:txBody>
          <a:bodyPr wrap="none">
            <a:spAutoFit/>
          </a:bodyPr>
          <a:lstStyle/>
          <a:p>
            <a:r>
              <a:rPr lang="en-US" sz="1350" b="1" dirty="0"/>
              <a:t>Pennsylvania</a:t>
            </a:r>
            <a:endParaRPr lang="en-US" sz="1350" dirty="0"/>
          </a:p>
        </p:txBody>
      </p:sp>
      <p:sp>
        <p:nvSpPr>
          <p:cNvPr id="9" name="Rectangle 8"/>
          <p:cNvSpPr/>
          <p:nvPr/>
        </p:nvSpPr>
        <p:spPr>
          <a:xfrm rot="18769564">
            <a:off x="1966502" y="1813400"/>
            <a:ext cx="859531" cy="276999"/>
          </a:xfrm>
          <a:prstGeom prst="rect">
            <a:avLst/>
          </a:prstGeom>
          <a:ln>
            <a:noFill/>
          </a:ln>
        </p:spPr>
        <p:txBody>
          <a:bodyPr wrap="none">
            <a:spAutoFit/>
          </a:bodyPr>
          <a:lstStyle/>
          <a:p>
            <a:r>
              <a:rPr lang="en-US" sz="1200" dirty="0" err="1"/>
              <a:t>CityInState</a:t>
            </a:r>
            <a:endParaRPr lang="en-US" sz="1350" dirty="0"/>
          </a:p>
        </p:txBody>
      </p:sp>
      <p:sp>
        <p:nvSpPr>
          <p:cNvPr id="11" name="Rectangle 10"/>
          <p:cNvSpPr/>
          <p:nvPr/>
        </p:nvSpPr>
        <p:spPr>
          <a:xfrm rot="19786315">
            <a:off x="2583829" y="1761539"/>
            <a:ext cx="952505" cy="276999"/>
          </a:xfrm>
          <a:prstGeom prst="rect">
            <a:avLst/>
          </a:prstGeom>
        </p:spPr>
        <p:txBody>
          <a:bodyPr wrap="none">
            <a:spAutoFit/>
          </a:bodyPr>
          <a:lstStyle/>
          <a:p>
            <a:r>
              <a:rPr lang="en-US" sz="1200" dirty="0">
                <a:solidFill>
                  <a:srgbClr val="FF0000"/>
                </a:solidFill>
              </a:rPr>
              <a:t>CityInState</a:t>
            </a:r>
            <a:r>
              <a:rPr lang="en-US" sz="1350" baseline="30000" dirty="0">
                <a:solidFill>
                  <a:srgbClr val="FF0000"/>
                </a:solidFill>
              </a:rPr>
              <a:t>-1</a:t>
            </a:r>
          </a:p>
        </p:txBody>
      </p:sp>
      <p:sp>
        <p:nvSpPr>
          <p:cNvPr id="12" name="Line 9"/>
          <p:cNvSpPr>
            <a:spLocks noChangeShapeType="1"/>
          </p:cNvSpPr>
          <p:nvPr/>
        </p:nvSpPr>
        <p:spPr bwMode="auto">
          <a:xfrm flipH="1">
            <a:off x="3086101" y="1657351"/>
            <a:ext cx="571499" cy="879185"/>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4" name="Line 9"/>
          <p:cNvSpPr>
            <a:spLocks noChangeShapeType="1"/>
          </p:cNvSpPr>
          <p:nvPr/>
        </p:nvSpPr>
        <p:spPr bwMode="auto">
          <a:xfrm flipH="1">
            <a:off x="3600450" y="1657351"/>
            <a:ext cx="57151" cy="567240"/>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5" name="Rectangle 14"/>
          <p:cNvSpPr/>
          <p:nvPr/>
        </p:nvSpPr>
        <p:spPr>
          <a:xfrm rot="3929448">
            <a:off x="3500638" y="1904160"/>
            <a:ext cx="952505" cy="276999"/>
          </a:xfrm>
          <a:prstGeom prst="rect">
            <a:avLst/>
          </a:prstGeom>
        </p:spPr>
        <p:txBody>
          <a:bodyPr wrap="none">
            <a:spAutoFit/>
          </a:bodyPr>
          <a:lstStyle/>
          <a:p>
            <a:r>
              <a:rPr lang="en-US" sz="1200" dirty="0">
                <a:solidFill>
                  <a:srgbClr val="FF0000"/>
                </a:solidFill>
              </a:rPr>
              <a:t>CityInState</a:t>
            </a:r>
            <a:r>
              <a:rPr lang="en-US" sz="1350" baseline="30000" dirty="0">
                <a:solidFill>
                  <a:srgbClr val="FF0000"/>
                </a:solidFill>
              </a:rPr>
              <a:t>-1</a:t>
            </a:r>
          </a:p>
        </p:txBody>
      </p:sp>
      <p:sp>
        <p:nvSpPr>
          <p:cNvPr id="16" name="Line 9"/>
          <p:cNvSpPr>
            <a:spLocks noChangeShapeType="1"/>
          </p:cNvSpPr>
          <p:nvPr/>
        </p:nvSpPr>
        <p:spPr bwMode="auto">
          <a:xfrm>
            <a:off x="3657600" y="1657350"/>
            <a:ext cx="457200" cy="1028700"/>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7" name="Rectangle 16"/>
          <p:cNvSpPr/>
          <p:nvPr/>
        </p:nvSpPr>
        <p:spPr>
          <a:xfrm>
            <a:off x="2686051" y="2510341"/>
            <a:ext cx="1077539" cy="300082"/>
          </a:xfrm>
          <a:prstGeom prst="rect">
            <a:avLst/>
          </a:prstGeom>
        </p:spPr>
        <p:txBody>
          <a:bodyPr wrap="none">
            <a:spAutoFit/>
          </a:bodyPr>
          <a:lstStyle/>
          <a:p>
            <a:r>
              <a:rPr lang="en-US" sz="1350" b="1" dirty="0"/>
              <a:t>Philadelphia</a:t>
            </a:r>
            <a:endParaRPr lang="en-US" sz="1350" dirty="0"/>
          </a:p>
        </p:txBody>
      </p:sp>
      <p:sp>
        <p:nvSpPr>
          <p:cNvPr id="18" name="Rectangle 17"/>
          <p:cNvSpPr/>
          <p:nvPr/>
        </p:nvSpPr>
        <p:spPr>
          <a:xfrm>
            <a:off x="3886201" y="2628900"/>
            <a:ext cx="878446" cy="300082"/>
          </a:xfrm>
          <a:prstGeom prst="rect">
            <a:avLst/>
          </a:prstGeom>
        </p:spPr>
        <p:txBody>
          <a:bodyPr wrap="none">
            <a:spAutoFit/>
          </a:bodyPr>
          <a:lstStyle/>
          <a:p>
            <a:r>
              <a:rPr lang="en-US" sz="1350" b="1" dirty="0" err="1"/>
              <a:t>Harisburg</a:t>
            </a:r>
            <a:endParaRPr lang="en-US" sz="1350" dirty="0"/>
          </a:p>
        </p:txBody>
      </p:sp>
      <p:sp>
        <p:nvSpPr>
          <p:cNvPr id="19" name="Rectangle 18"/>
          <p:cNvSpPr/>
          <p:nvPr/>
        </p:nvSpPr>
        <p:spPr>
          <a:xfrm>
            <a:off x="3314700" y="2171701"/>
            <a:ext cx="546945" cy="276999"/>
          </a:xfrm>
          <a:prstGeom prst="rect">
            <a:avLst/>
          </a:prstGeom>
        </p:spPr>
        <p:txBody>
          <a:bodyPr wrap="none">
            <a:spAutoFit/>
          </a:bodyPr>
          <a:lstStyle/>
          <a:p>
            <a:r>
              <a:rPr lang="en-US" sz="1200" b="1" dirty="0"/>
              <a:t>…(14)</a:t>
            </a:r>
            <a:endParaRPr lang="en-US" sz="1200" dirty="0"/>
          </a:p>
        </p:txBody>
      </p:sp>
      <p:sp>
        <p:nvSpPr>
          <p:cNvPr id="20" name="Line 9"/>
          <p:cNvSpPr>
            <a:spLocks noChangeShapeType="1"/>
          </p:cNvSpPr>
          <p:nvPr/>
        </p:nvSpPr>
        <p:spPr bwMode="auto">
          <a:xfrm flipV="1">
            <a:off x="4457701" y="1543050"/>
            <a:ext cx="1771649" cy="1143000"/>
          </a:xfrm>
          <a:prstGeom prst="line">
            <a:avLst/>
          </a:prstGeom>
          <a:noFill/>
          <a:ln w="38100" cmpd="sng">
            <a:solidFill>
              <a:srgbClr val="008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21" name="Rectangle 20"/>
          <p:cNvSpPr/>
          <p:nvPr/>
        </p:nvSpPr>
        <p:spPr>
          <a:xfrm>
            <a:off x="6172201" y="1257300"/>
            <a:ext cx="471155" cy="300082"/>
          </a:xfrm>
          <a:prstGeom prst="rect">
            <a:avLst/>
          </a:prstGeom>
        </p:spPr>
        <p:txBody>
          <a:bodyPr wrap="none">
            <a:spAutoFit/>
          </a:bodyPr>
          <a:lstStyle/>
          <a:p>
            <a:r>
              <a:rPr lang="en-US" sz="1350" b="1" dirty="0"/>
              <a:t>U.S.</a:t>
            </a:r>
            <a:endParaRPr lang="en-US" sz="1350" dirty="0"/>
          </a:p>
        </p:txBody>
      </p:sp>
      <p:sp>
        <p:nvSpPr>
          <p:cNvPr id="23" name="Line 9"/>
          <p:cNvSpPr>
            <a:spLocks noChangeShapeType="1"/>
          </p:cNvSpPr>
          <p:nvPr/>
        </p:nvSpPr>
        <p:spPr bwMode="auto">
          <a:xfrm flipV="1">
            <a:off x="3771900" y="1485900"/>
            <a:ext cx="2400301" cy="1195891"/>
          </a:xfrm>
          <a:prstGeom prst="line">
            <a:avLst/>
          </a:prstGeom>
          <a:noFill/>
          <a:ln w="38100" cmpd="sng">
            <a:solidFill>
              <a:srgbClr val="008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25" name="Rectangle 24"/>
          <p:cNvSpPr/>
          <p:nvPr/>
        </p:nvSpPr>
        <p:spPr>
          <a:xfrm>
            <a:off x="5200651" y="4343400"/>
            <a:ext cx="1169487" cy="300082"/>
          </a:xfrm>
          <a:prstGeom prst="rect">
            <a:avLst/>
          </a:prstGeom>
        </p:spPr>
        <p:txBody>
          <a:bodyPr wrap="none">
            <a:spAutoFit/>
          </a:bodyPr>
          <a:lstStyle/>
          <a:p>
            <a:r>
              <a:rPr lang="en-US" sz="1350" b="1" u="sng" dirty="0"/>
              <a:t>Feature Value</a:t>
            </a:r>
          </a:p>
        </p:txBody>
      </p:sp>
      <p:sp>
        <p:nvSpPr>
          <p:cNvPr id="26" name="Rectangle 25"/>
          <p:cNvSpPr/>
          <p:nvPr/>
        </p:nvSpPr>
        <p:spPr>
          <a:xfrm>
            <a:off x="6897218" y="3886200"/>
            <a:ext cx="1029898" cy="715581"/>
          </a:xfrm>
          <a:prstGeom prst="rect">
            <a:avLst/>
          </a:prstGeom>
        </p:spPr>
        <p:txBody>
          <a:bodyPr wrap="none">
            <a:spAutoFit/>
          </a:bodyPr>
          <a:lstStyle/>
          <a:p>
            <a:pPr algn="ctr"/>
            <a:r>
              <a:rPr lang="en-US" sz="1350" b="1" u="sng" dirty="0"/>
              <a:t>Logistic </a:t>
            </a:r>
            <a:br>
              <a:rPr lang="en-US" sz="1350" b="1" u="sng" dirty="0"/>
            </a:br>
            <a:r>
              <a:rPr lang="en-US" sz="1350" b="1" u="sng" dirty="0" err="1"/>
              <a:t>Regresssion</a:t>
            </a:r>
            <a:br>
              <a:rPr lang="en-US" sz="1350" b="1" u="sng" dirty="0"/>
            </a:br>
            <a:r>
              <a:rPr lang="en-US" sz="1350" b="1" u="sng" dirty="0"/>
              <a:t>Weight</a:t>
            </a:r>
          </a:p>
        </p:txBody>
      </p:sp>
      <p:sp>
        <p:nvSpPr>
          <p:cNvPr id="27" name="Rectangle 26"/>
          <p:cNvSpPr/>
          <p:nvPr/>
        </p:nvSpPr>
        <p:spPr>
          <a:xfrm>
            <a:off x="3028950" y="5657850"/>
            <a:ext cx="4343400" cy="300082"/>
          </a:xfrm>
          <a:prstGeom prst="rect">
            <a:avLst/>
          </a:prstGeom>
        </p:spPr>
        <p:txBody>
          <a:bodyPr wrap="square">
            <a:spAutoFit/>
          </a:bodyPr>
          <a:lstStyle/>
          <a:p>
            <a:r>
              <a:rPr lang="en-US" sz="1350" dirty="0" err="1"/>
              <a:t>CityLocatedInCountry</a:t>
            </a:r>
            <a:r>
              <a:rPr lang="en-US" sz="1350" dirty="0"/>
              <a:t>(Pittsburgh) = U.S.    p=0.58</a:t>
            </a:r>
          </a:p>
        </p:txBody>
      </p:sp>
      <p:sp>
        <p:nvSpPr>
          <p:cNvPr id="28" name="Line 9"/>
          <p:cNvSpPr>
            <a:spLocks noChangeShapeType="1"/>
          </p:cNvSpPr>
          <p:nvPr/>
        </p:nvSpPr>
        <p:spPr bwMode="auto">
          <a:xfrm>
            <a:off x="2228850" y="2743200"/>
            <a:ext cx="0" cy="800100"/>
          </a:xfrm>
          <a:prstGeom prst="line">
            <a:avLst/>
          </a:prstGeom>
          <a:noFill/>
          <a:ln w="38100" cmpd="sng">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30" name="Left Brace 29"/>
          <p:cNvSpPr/>
          <p:nvPr/>
        </p:nvSpPr>
        <p:spPr>
          <a:xfrm rot="16200000">
            <a:off x="6400800" y="4286250"/>
            <a:ext cx="571500" cy="2057400"/>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31" name="Rectangle 30"/>
          <p:cNvSpPr/>
          <p:nvPr/>
        </p:nvSpPr>
        <p:spPr>
          <a:xfrm rot="20066945">
            <a:off x="4365060" y="1696643"/>
            <a:ext cx="1526252" cy="276999"/>
          </a:xfrm>
          <a:prstGeom prst="rect">
            <a:avLst/>
          </a:prstGeom>
        </p:spPr>
        <p:txBody>
          <a:bodyPr wrap="none">
            <a:spAutoFit/>
          </a:bodyPr>
          <a:lstStyle/>
          <a:p>
            <a:r>
              <a:rPr lang="en-US" sz="1200" dirty="0" err="1">
                <a:solidFill>
                  <a:srgbClr val="008000"/>
                </a:solidFill>
              </a:rPr>
              <a:t>CityLocatedInCountry</a:t>
            </a:r>
            <a:endParaRPr lang="en-US" sz="1200" baseline="30000" dirty="0">
              <a:solidFill>
                <a:srgbClr val="008000"/>
              </a:solidFill>
            </a:endParaRPr>
          </a:p>
        </p:txBody>
      </p:sp>
      <p:sp>
        <p:nvSpPr>
          <p:cNvPr id="32" name="Line 9"/>
          <p:cNvSpPr>
            <a:spLocks noChangeShapeType="1"/>
          </p:cNvSpPr>
          <p:nvPr/>
        </p:nvSpPr>
        <p:spPr bwMode="auto">
          <a:xfrm flipH="1">
            <a:off x="2286000" y="1657350"/>
            <a:ext cx="1371600" cy="857250"/>
          </a:xfrm>
          <a:prstGeom prst="line">
            <a:avLst/>
          </a:prstGeom>
          <a:noFill/>
          <a:ln w="38100" cmpd="sng">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33" name="Rectangle 32"/>
          <p:cNvSpPr/>
          <p:nvPr/>
        </p:nvSpPr>
        <p:spPr>
          <a:xfrm>
            <a:off x="2686051" y="3543300"/>
            <a:ext cx="566245" cy="300082"/>
          </a:xfrm>
          <a:prstGeom prst="rect">
            <a:avLst/>
          </a:prstGeom>
        </p:spPr>
        <p:txBody>
          <a:bodyPr wrap="none">
            <a:spAutoFit/>
          </a:bodyPr>
          <a:lstStyle/>
          <a:p>
            <a:r>
              <a:rPr lang="en-US" sz="1350" b="1" dirty="0"/>
              <a:t>Delta</a:t>
            </a:r>
            <a:endParaRPr lang="en-US" sz="1350" dirty="0"/>
          </a:p>
        </p:txBody>
      </p:sp>
      <p:sp>
        <p:nvSpPr>
          <p:cNvPr id="34" name="Rectangle 33"/>
          <p:cNvSpPr/>
          <p:nvPr/>
        </p:nvSpPr>
        <p:spPr>
          <a:xfrm>
            <a:off x="2000251" y="3543300"/>
            <a:ext cx="478016" cy="300082"/>
          </a:xfrm>
          <a:prstGeom prst="rect">
            <a:avLst/>
          </a:prstGeom>
        </p:spPr>
        <p:txBody>
          <a:bodyPr wrap="none">
            <a:spAutoFit/>
          </a:bodyPr>
          <a:lstStyle/>
          <a:p>
            <a:r>
              <a:rPr lang="en-US" sz="1350" b="1" dirty="0"/>
              <a:t>PPG</a:t>
            </a:r>
            <a:endParaRPr lang="en-US" sz="1350" dirty="0"/>
          </a:p>
        </p:txBody>
      </p:sp>
      <p:sp>
        <p:nvSpPr>
          <p:cNvPr id="35" name="Line 9"/>
          <p:cNvSpPr>
            <a:spLocks noChangeShapeType="1"/>
          </p:cNvSpPr>
          <p:nvPr/>
        </p:nvSpPr>
        <p:spPr bwMode="auto">
          <a:xfrm>
            <a:off x="2228850" y="2743200"/>
            <a:ext cx="628650" cy="8001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36" name="Rectangle 35"/>
          <p:cNvSpPr/>
          <p:nvPr/>
        </p:nvSpPr>
        <p:spPr>
          <a:xfrm rot="3080414">
            <a:off x="2154529" y="2918458"/>
            <a:ext cx="1039772" cy="323165"/>
          </a:xfrm>
          <a:prstGeom prst="rect">
            <a:avLst/>
          </a:prstGeom>
          <a:ln>
            <a:noFill/>
          </a:ln>
        </p:spPr>
        <p:txBody>
          <a:bodyPr wrap="none">
            <a:spAutoFit/>
          </a:bodyPr>
          <a:lstStyle/>
          <a:p>
            <a:r>
              <a:rPr lang="en-US" sz="1350" dirty="0">
                <a:solidFill>
                  <a:srgbClr val="0000FF"/>
                </a:solidFill>
              </a:rPr>
              <a:t>AtLocation</a:t>
            </a:r>
            <a:r>
              <a:rPr lang="en-US" sz="1500" baseline="30000" dirty="0">
                <a:solidFill>
                  <a:srgbClr val="0000FF"/>
                </a:solidFill>
              </a:rPr>
              <a:t>-1</a:t>
            </a:r>
            <a:endParaRPr lang="en-US" sz="1350" dirty="0"/>
          </a:p>
        </p:txBody>
      </p:sp>
      <p:sp>
        <p:nvSpPr>
          <p:cNvPr id="37" name="Rectangle 36"/>
          <p:cNvSpPr/>
          <p:nvPr/>
        </p:nvSpPr>
        <p:spPr>
          <a:xfrm rot="20674332">
            <a:off x="3796232" y="3121802"/>
            <a:ext cx="853054" cy="276999"/>
          </a:xfrm>
          <a:prstGeom prst="rect">
            <a:avLst/>
          </a:prstGeom>
        </p:spPr>
        <p:txBody>
          <a:bodyPr wrap="none">
            <a:spAutoFit/>
          </a:bodyPr>
          <a:lstStyle/>
          <a:p>
            <a:r>
              <a:rPr lang="en-US" sz="1200" dirty="0" err="1">
                <a:solidFill>
                  <a:srgbClr val="660066"/>
                </a:solidFill>
              </a:rPr>
              <a:t>AtLocation</a:t>
            </a:r>
            <a:endParaRPr lang="en-US" sz="1200" dirty="0"/>
          </a:p>
        </p:txBody>
      </p:sp>
      <p:sp>
        <p:nvSpPr>
          <p:cNvPr id="38" name="Rectangle 37"/>
          <p:cNvSpPr/>
          <p:nvPr/>
        </p:nvSpPr>
        <p:spPr>
          <a:xfrm>
            <a:off x="5029200" y="2914650"/>
            <a:ext cx="705386" cy="300082"/>
          </a:xfrm>
          <a:prstGeom prst="rect">
            <a:avLst/>
          </a:prstGeom>
        </p:spPr>
        <p:txBody>
          <a:bodyPr wrap="none">
            <a:spAutoFit/>
          </a:bodyPr>
          <a:lstStyle/>
          <a:p>
            <a:r>
              <a:rPr lang="en-US" sz="1350" b="1" dirty="0"/>
              <a:t>Atlanta</a:t>
            </a:r>
            <a:endParaRPr lang="en-US" sz="1350" dirty="0"/>
          </a:p>
        </p:txBody>
      </p:sp>
      <p:sp>
        <p:nvSpPr>
          <p:cNvPr id="39" name="Rectangle 38"/>
          <p:cNvSpPr/>
          <p:nvPr/>
        </p:nvSpPr>
        <p:spPr>
          <a:xfrm>
            <a:off x="6000751" y="3028950"/>
            <a:ext cx="619080" cy="300082"/>
          </a:xfrm>
          <a:prstGeom prst="rect">
            <a:avLst/>
          </a:prstGeom>
        </p:spPr>
        <p:txBody>
          <a:bodyPr wrap="none">
            <a:spAutoFit/>
          </a:bodyPr>
          <a:lstStyle/>
          <a:p>
            <a:r>
              <a:rPr lang="en-US" sz="1350" b="1" dirty="0"/>
              <a:t>Dallas</a:t>
            </a:r>
            <a:endParaRPr lang="en-US" sz="1350" dirty="0"/>
          </a:p>
        </p:txBody>
      </p:sp>
      <p:sp>
        <p:nvSpPr>
          <p:cNvPr id="40" name="Rectangle 39"/>
          <p:cNvSpPr/>
          <p:nvPr/>
        </p:nvSpPr>
        <p:spPr>
          <a:xfrm>
            <a:off x="6743701" y="3200400"/>
            <a:ext cx="604076" cy="300082"/>
          </a:xfrm>
          <a:prstGeom prst="rect">
            <a:avLst/>
          </a:prstGeom>
        </p:spPr>
        <p:txBody>
          <a:bodyPr wrap="none">
            <a:spAutoFit/>
          </a:bodyPr>
          <a:lstStyle/>
          <a:p>
            <a:r>
              <a:rPr lang="en-US" sz="1350" b="1" dirty="0"/>
              <a:t>Tokyo</a:t>
            </a:r>
            <a:endParaRPr lang="en-US" sz="1350" dirty="0"/>
          </a:p>
        </p:txBody>
      </p:sp>
      <p:sp>
        <p:nvSpPr>
          <p:cNvPr id="41" name="Line 9"/>
          <p:cNvSpPr>
            <a:spLocks noChangeShapeType="1"/>
          </p:cNvSpPr>
          <p:nvPr/>
        </p:nvSpPr>
        <p:spPr bwMode="auto">
          <a:xfrm flipV="1">
            <a:off x="3257550" y="3143250"/>
            <a:ext cx="1828800" cy="514350"/>
          </a:xfrm>
          <a:prstGeom prst="line">
            <a:avLst/>
          </a:prstGeom>
          <a:noFill/>
          <a:ln w="38100" cmpd="sng">
            <a:solidFill>
              <a:srgbClr val="660066"/>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42" name="Line 9"/>
          <p:cNvSpPr>
            <a:spLocks noChangeShapeType="1"/>
          </p:cNvSpPr>
          <p:nvPr/>
        </p:nvSpPr>
        <p:spPr bwMode="auto">
          <a:xfrm flipV="1">
            <a:off x="3257550" y="3257550"/>
            <a:ext cx="2628900" cy="400050"/>
          </a:xfrm>
          <a:prstGeom prst="line">
            <a:avLst/>
          </a:prstGeom>
          <a:noFill/>
          <a:ln w="38100" cmpd="sng">
            <a:solidFill>
              <a:srgbClr val="660066"/>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43" name="Line 9"/>
          <p:cNvSpPr>
            <a:spLocks noChangeShapeType="1"/>
          </p:cNvSpPr>
          <p:nvPr/>
        </p:nvSpPr>
        <p:spPr bwMode="auto">
          <a:xfrm flipV="1">
            <a:off x="3257550" y="3371850"/>
            <a:ext cx="3429000" cy="285750"/>
          </a:xfrm>
          <a:prstGeom prst="line">
            <a:avLst/>
          </a:prstGeom>
          <a:noFill/>
          <a:ln w="38100" cmpd="sng">
            <a:solidFill>
              <a:srgbClr val="660066"/>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44" name="Line 9"/>
          <p:cNvSpPr>
            <a:spLocks noChangeShapeType="1"/>
          </p:cNvSpPr>
          <p:nvPr/>
        </p:nvSpPr>
        <p:spPr bwMode="auto">
          <a:xfrm flipV="1">
            <a:off x="5657851" y="1543050"/>
            <a:ext cx="800100" cy="1428750"/>
          </a:xfrm>
          <a:prstGeom prst="line">
            <a:avLst/>
          </a:prstGeom>
          <a:noFill/>
          <a:ln w="38100" cmpd="sng">
            <a:solidFill>
              <a:srgbClr val="008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45" name="Line 9"/>
          <p:cNvSpPr>
            <a:spLocks noChangeShapeType="1"/>
          </p:cNvSpPr>
          <p:nvPr/>
        </p:nvSpPr>
        <p:spPr bwMode="auto">
          <a:xfrm flipH="1" flipV="1">
            <a:off x="6515100" y="1543050"/>
            <a:ext cx="0" cy="1485900"/>
          </a:xfrm>
          <a:prstGeom prst="line">
            <a:avLst/>
          </a:prstGeom>
          <a:noFill/>
          <a:ln w="38100" cmpd="sng">
            <a:solidFill>
              <a:srgbClr val="008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46" name="Line 9"/>
          <p:cNvSpPr>
            <a:spLocks noChangeShapeType="1"/>
          </p:cNvSpPr>
          <p:nvPr/>
        </p:nvSpPr>
        <p:spPr bwMode="auto">
          <a:xfrm flipV="1">
            <a:off x="7029450" y="1600200"/>
            <a:ext cx="285750" cy="1600200"/>
          </a:xfrm>
          <a:prstGeom prst="line">
            <a:avLst/>
          </a:prstGeom>
          <a:noFill/>
          <a:ln w="38100" cmpd="sng">
            <a:solidFill>
              <a:srgbClr val="008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47" name="Rectangle 46"/>
          <p:cNvSpPr/>
          <p:nvPr/>
        </p:nvSpPr>
        <p:spPr>
          <a:xfrm>
            <a:off x="7086601" y="1314450"/>
            <a:ext cx="598241" cy="300082"/>
          </a:xfrm>
          <a:prstGeom prst="rect">
            <a:avLst/>
          </a:prstGeom>
        </p:spPr>
        <p:txBody>
          <a:bodyPr wrap="none">
            <a:spAutoFit/>
          </a:bodyPr>
          <a:lstStyle/>
          <a:p>
            <a:r>
              <a:rPr lang="en-US" sz="1350" b="1" dirty="0"/>
              <a:t>Japan</a:t>
            </a:r>
            <a:endParaRPr lang="en-US" sz="1350" dirty="0"/>
          </a:p>
        </p:txBody>
      </p:sp>
      <p:sp>
        <p:nvSpPr>
          <p:cNvPr id="48" name="Rectangle 47"/>
          <p:cNvSpPr/>
          <p:nvPr/>
        </p:nvSpPr>
        <p:spPr>
          <a:xfrm>
            <a:off x="1200150" y="876300"/>
            <a:ext cx="2816220" cy="300082"/>
          </a:xfrm>
          <a:prstGeom prst="rect">
            <a:avLst/>
          </a:prstGeom>
        </p:spPr>
        <p:txBody>
          <a:bodyPr wrap="none">
            <a:spAutoFit/>
          </a:bodyPr>
          <a:lstStyle/>
          <a:p>
            <a:r>
              <a:rPr lang="en-US" sz="1350" dirty="0" err="1"/>
              <a:t>CityLocatedInCountry</a:t>
            </a:r>
            <a:r>
              <a:rPr lang="en-US" sz="1350" dirty="0"/>
              <a:t>(Pittsburgh) = ? </a:t>
            </a:r>
          </a:p>
        </p:txBody>
      </p:sp>
      <p:sp>
        <p:nvSpPr>
          <p:cNvPr id="49" name="Rectangle 48"/>
          <p:cNvSpPr/>
          <p:nvPr/>
        </p:nvSpPr>
        <p:spPr>
          <a:xfrm rot="16850106">
            <a:off x="6257378" y="2223152"/>
            <a:ext cx="1526252" cy="276999"/>
          </a:xfrm>
          <a:prstGeom prst="rect">
            <a:avLst/>
          </a:prstGeom>
        </p:spPr>
        <p:txBody>
          <a:bodyPr wrap="none">
            <a:spAutoFit/>
          </a:bodyPr>
          <a:lstStyle/>
          <a:p>
            <a:r>
              <a:rPr lang="en-US" sz="1200" dirty="0" err="1">
                <a:solidFill>
                  <a:srgbClr val="008000"/>
                </a:solidFill>
              </a:rPr>
              <a:t>CityLocatedInCountry</a:t>
            </a:r>
            <a:endParaRPr lang="en-US" sz="1200" baseline="30000" dirty="0">
              <a:solidFill>
                <a:srgbClr val="008000"/>
              </a:solidFill>
            </a:endParaRPr>
          </a:p>
        </p:txBody>
      </p:sp>
      <p:sp>
        <p:nvSpPr>
          <p:cNvPr id="51" name="TextBox 50"/>
          <p:cNvSpPr txBox="1"/>
          <p:nvPr/>
        </p:nvSpPr>
        <p:spPr>
          <a:xfrm>
            <a:off x="7112458" y="5678009"/>
            <a:ext cx="1945469" cy="300082"/>
          </a:xfrm>
          <a:prstGeom prst="rect">
            <a:avLst/>
          </a:prstGeom>
          <a:noFill/>
        </p:spPr>
        <p:txBody>
          <a:bodyPr wrap="none" rtlCol="0">
            <a:spAutoFit/>
          </a:bodyPr>
          <a:lstStyle/>
          <a:p>
            <a:r>
              <a:rPr lang="en-US" sz="1350" dirty="0"/>
              <a:t>Ni Lao et al, EMNLP 2011</a:t>
            </a:r>
          </a:p>
        </p:txBody>
      </p:sp>
    </p:spTree>
    <p:extLst>
      <p:ext uri="{BB962C8B-B14F-4D97-AF65-F5344CB8AC3E}">
        <p14:creationId xmlns:p14="http://schemas.microsoft.com/office/powerpoint/2010/main" val="937632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971550"/>
            <a:ext cx="6858000" cy="536972"/>
          </a:xfrm>
        </p:spPr>
        <p:txBody>
          <a:bodyPr>
            <a:normAutofit/>
          </a:bodyPr>
          <a:lstStyle/>
          <a:p>
            <a:r>
              <a:rPr lang="en-US" dirty="0"/>
              <a:t>Random walk inference: learned path types</a:t>
            </a:r>
          </a:p>
        </p:txBody>
      </p:sp>
      <p:sp>
        <p:nvSpPr>
          <p:cNvPr id="3" name="Content Placeholder 2"/>
          <p:cNvSpPr>
            <a:spLocks noGrp="1"/>
          </p:cNvSpPr>
          <p:nvPr>
            <p:ph idx="1"/>
          </p:nvPr>
        </p:nvSpPr>
        <p:spPr>
          <a:xfrm>
            <a:off x="1143000" y="1771650"/>
            <a:ext cx="7086600" cy="2908489"/>
          </a:xfrm>
        </p:spPr>
        <p:txBody>
          <a:bodyPr/>
          <a:lstStyle/>
          <a:p>
            <a:r>
              <a:rPr lang="en-US" dirty="0" err="1"/>
              <a:t>CityLocatedInCountry</a:t>
            </a:r>
            <a:r>
              <a:rPr lang="en-US" dirty="0"/>
              <a:t>(</a:t>
            </a:r>
            <a:r>
              <a:rPr lang="en-US" i="1" dirty="0"/>
              <a:t>city, country</a:t>
            </a:r>
            <a:r>
              <a:rPr lang="en-US" dirty="0"/>
              <a:t>):</a:t>
            </a:r>
          </a:p>
          <a:p>
            <a:endParaRPr lang="en-US" dirty="0"/>
          </a:p>
          <a:p>
            <a:r>
              <a:rPr lang="en-US" dirty="0"/>
              <a:t>8.04 </a:t>
            </a:r>
            <a:r>
              <a:rPr lang="en-US" dirty="0" err="1"/>
              <a:t>cityliesonriver</a:t>
            </a:r>
            <a:r>
              <a:rPr lang="en-US" dirty="0"/>
              <a:t>, cityliesonriver</a:t>
            </a:r>
            <a:r>
              <a:rPr lang="en-US" sz="2400" baseline="30000" dirty="0"/>
              <a:t>-1</a:t>
            </a:r>
            <a:r>
              <a:rPr lang="en-US" dirty="0"/>
              <a:t>, </a:t>
            </a:r>
            <a:r>
              <a:rPr lang="en-US" dirty="0" err="1"/>
              <a:t>citylocatedincountry</a:t>
            </a:r>
            <a:r>
              <a:rPr lang="en-US" dirty="0"/>
              <a:t> </a:t>
            </a:r>
          </a:p>
          <a:p>
            <a:r>
              <a:rPr lang="en-US" dirty="0"/>
              <a:t>5.42 hasofficeincity</a:t>
            </a:r>
            <a:r>
              <a:rPr lang="en-US" sz="2400" baseline="30000" dirty="0"/>
              <a:t>-1</a:t>
            </a:r>
            <a:r>
              <a:rPr lang="en-US" dirty="0"/>
              <a:t>, </a:t>
            </a:r>
            <a:r>
              <a:rPr lang="en-US" dirty="0" err="1"/>
              <a:t>hasofficeincity</a:t>
            </a:r>
            <a:r>
              <a:rPr lang="en-US" dirty="0"/>
              <a:t>, </a:t>
            </a:r>
            <a:r>
              <a:rPr lang="en-US" dirty="0" err="1"/>
              <a:t>citylocatedincountry</a:t>
            </a:r>
            <a:endParaRPr lang="en-US" dirty="0"/>
          </a:p>
          <a:p>
            <a:r>
              <a:rPr lang="en-US" dirty="0"/>
              <a:t>4.98 </a:t>
            </a:r>
            <a:r>
              <a:rPr lang="en-US" dirty="0" err="1"/>
              <a:t>cityalsoknownas</a:t>
            </a:r>
            <a:r>
              <a:rPr lang="en-US" dirty="0"/>
              <a:t>, </a:t>
            </a:r>
            <a:r>
              <a:rPr lang="en-US" dirty="0" err="1"/>
              <a:t>cityalsoknownas</a:t>
            </a:r>
            <a:r>
              <a:rPr lang="en-US" dirty="0"/>
              <a:t>, </a:t>
            </a:r>
            <a:r>
              <a:rPr lang="en-US" dirty="0" err="1"/>
              <a:t>citylocatedincountry</a:t>
            </a:r>
            <a:endParaRPr lang="en-US" dirty="0"/>
          </a:p>
          <a:p>
            <a:r>
              <a:rPr lang="en-US" dirty="0"/>
              <a:t>2.85 citycapitalofcountry,citylocatedincountry</a:t>
            </a:r>
            <a:r>
              <a:rPr lang="en-US" sz="2400" baseline="30000" dirty="0"/>
              <a:t>-1</a:t>
            </a:r>
            <a:r>
              <a:rPr lang="en-US" dirty="0"/>
              <a:t>,citylocatedincountry </a:t>
            </a:r>
          </a:p>
          <a:p>
            <a:r>
              <a:rPr lang="en-US" dirty="0"/>
              <a:t>2.29 agentactsinlocation</a:t>
            </a:r>
            <a:r>
              <a:rPr lang="en-US" sz="2400" baseline="30000" dirty="0"/>
              <a:t>-1</a:t>
            </a:r>
            <a:r>
              <a:rPr lang="en-US" dirty="0"/>
              <a:t>, </a:t>
            </a:r>
            <a:r>
              <a:rPr lang="en-US" dirty="0" err="1"/>
              <a:t>agentactsinlocation</a:t>
            </a:r>
            <a:r>
              <a:rPr lang="en-US" dirty="0"/>
              <a:t>, </a:t>
            </a:r>
            <a:r>
              <a:rPr lang="en-US" dirty="0" err="1"/>
              <a:t>citylocatedincountry</a:t>
            </a:r>
            <a:endParaRPr lang="en-US" dirty="0"/>
          </a:p>
          <a:p>
            <a:r>
              <a:rPr lang="en-US" dirty="0"/>
              <a:t>1.22 statehascapital</a:t>
            </a:r>
            <a:r>
              <a:rPr lang="en-US" sz="2400" baseline="30000" dirty="0"/>
              <a:t>-1</a:t>
            </a:r>
            <a:r>
              <a:rPr lang="en-US" dirty="0"/>
              <a:t>, </a:t>
            </a:r>
            <a:r>
              <a:rPr lang="en-US" dirty="0" err="1"/>
              <a:t>statelocatedincountry</a:t>
            </a:r>
            <a:r>
              <a:rPr lang="en-US" dirty="0"/>
              <a:t> </a:t>
            </a:r>
          </a:p>
          <a:p>
            <a:r>
              <a:rPr lang="en-US" dirty="0"/>
              <a:t>0.66 </a:t>
            </a:r>
            <a:r>
              <a:rPr lang="en-US" dirty="0" err="1"/>
              <a:t>citycapitalofcountry</a:t>
            </a:r>
            <a:endParaRPr lang="en-US" dirty="0"/>
          </a:p>
          <a:p>
            <a:pPr>
              <a:lnSpc>
                <a:spcPct val="50000"/>
              </a:lnSpc>
            </a:pPr>
            <a:r>
              <a:rPr lang="en-US" dirty="0"/>
              <a:t> .</a:t>
            </a:r>
          </a:p>
          <a:p>
            <a:pPr>
              <a:lnSpc>
                <a:spcPct val="50000"/>
              </a:lnSpc>
            </a:pPr>
            <a:r>
              <a:rPr lang="en-US" dirty="0"/>
              <a:t> .</a:t>
            </a:r>
          </a:p>
          <a:p>
            <a:pPr>
              <a:lnSpc>
                <a:spcPct val="50000"/>
              </a:lnSpc>
            </a:pPr>
            <a:r>
              <a:rPr lang="en-US" dirty="0"/>
              <a:t> . </a:t>
            </a:r>
          </a:p>
        </p:txBody>
      </p:sp>
      <p:sp>
        <p:nvSpPr>
          <p:cNvPr id="4" name="Rectangle 3"/>
          <p:cNvSpPr/>
          <p:nvPr/>
        </p:nvSpPr>
        <p:spPr>
          <a:xfrm>
            <a:off x="1264523" y="5314950"/>
            <a:ext cx="5993500" cy="415498"/>
          </a:xfrm>
          <a:prstGeom prst="rect">
            <a:avLst/>
          </a:prstGeom>
        </p:spPr>
        <p:txBody>
          <a:bodyPr wrap="none">
            <a:spAutoFit/>
          </a:bodyPr>
          <a:lstStyle/>
          <a:p>
            <a:r>
              <a:rPr lang="en-US" sz="2100" dirty="0"/>
              <a:t>7 of the 2985 learned paths for </a:t>
            </a:r>
            <a:r>
              <a:rPr lang="en-US" sz="2100" dirty="0" err="1"/>
              <a:t>CityLocatedInCountry</a:t>
            </a:r>
            <a:endParaRPr lang="en-US" sz="2100" dirty="0"/>
          </a:p>
        </p:txBody>
      </p:sp>
    </p:spTree>
    <p:extLst>
      <p:ext uri="{BB962C8B-B14F-4D97-AF65-F5344CB8AC3E}">
        <p14:creationId xmlns:p14="http://schemas.microsoft.com/office/powerpoint/2010/main" val="520192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1E8B0-F4D3-924A-8E40-48AEDAD00496}"/>
              </a:ext>
            </a:extLst>
          </p:cNvPr>
          <p:cNvSpPr>
            <a:spLocks noGrp="1"/>
          </p:cNvSpPr>
          <p:nvPr>
            <p:ph type="title"/>
          </p:nvPr>
        </p:nvSpPr>
        <p:spPr>
          <a:xfrm>
            <a:off x="457200" y="274319"/>
            <a:ext cx="8229599" cy="923330"/>
          </a:xfrm>
        </p:spPr>
        <p:txBody>
          <a:bodyPr/>
          <a:lstStyle/>
          <a:p>
            <a:r>
              <a:rPr lang="en-US" sz="6000" dirty="0"/>
              <a:t>Deep Relational Learning</a:t>
            </a:r>
          </a:p>
        </p:txBody>
      </p:sp>
      <p:sp>
        <p:nvSpPr>
          <p:cNvPr id="3" name="Text Placeholder 2">
            <a:extLst>
              <a:ext uri="{FF2B5EF4-FFF2-40B4-BE49-F238E27FC236}">
                <a16:creationId xmlns:a16="http://schemas.microsoft.com/office/drawing/2014/main" id="{64439CA6-B002-7347-87C2-B050348E1851}"/>
              </a:ext>
            </a:extLst>
          </p:cNvPr>
          <p:cNvSpPr>
            <a:spLocks noGrp="1"/>
          </p:cNvSpPr>
          <p:nvPr>
            <p:ph type="body" idx="1"/>
          </p:nvPr>
        </p:nvSpPr>
        <p:spPr>
          <a:xfrm>
            <a:off x="457200" y="1577340"/>
            <a:ext cx="8229599" cy="276999"/>
          </a:xfrm>
        </p:spPr>
        <p:txBody>
          <a:bodyPr/>
          <a:lstStyle/>
          <a:p>
            <a:r>
              <a:rPr lang="en-US" dirty="0"/>
              <a:t>Neuro-symbolic approaches in NLP</a:t>
            </a:r>
          </a:p>
        </p:txBody>
      </p:sp>
      <p:sp>
        <p:nvSpPr>
          <p:cNvPr id="4" name="TextBox 3">
            <a:extLst>
              <a:ext uri="{FF2B5EF4-FFF2-40B4-BE49-F238E27FC236}">
                <a16:creationId xmlns:a16="http://schemas.microsoft.com/office/drawing/2014/main" id="{48D9F84B-D32B-BF4E-B380-455EC8318792}"/>
              </a:ext>
            </a:extLst>
          </p:cNvPr>
          <p:cNvSpPr txBox="1"/>
          <p:nvPr/>
        </p:nvSpPr>
        <p:spPr>
          <a:xfrm>
            <a:off x="5943600" y="1187600"/>
            <a:ext cx="2981522" cy="646331"/>
          </a:xfrm>
          <a:prstGeom prst="rect">
            <a:avLst/>
          </a:prstGeom>
          <a:noFill/>
        </p:spPr>
        <p:txBody>
          <a:bodyPr wrap="square" rtlCol="0">
            <a:spAutoFit/>
          </a:bodyPr>
          <a:lstStyle/>
          <a:p>
            <a:r>
              <a:rPr lang="en-US" dirty="0"/>
              <a:t>Pacheco and </a:t>
            </a:r>
            <a:r>
              <a:rPr lang="en-US" dirty="0" err="1"/>
              <a:t>Goldwaser</a:t>
            </a:r>
            <a:r>
              <a:rPr lang="en-US" dirty="0"/>
              <a:t>, 2021</a:t>
            </a:r>
          </a:p>
          <a:p>
            <a:endParaRPr lang="en-US" dirty="0"/>
          </a:p>
        </p:txBody>
      </p:sp>
      <p:pic>
        <p:nvPicPr>
          <p:cNvPr id="6" name="Picture 5" descr="A picture containing timeline&#10;&#10;Description automatically generated">
            <a:extLst>
              <a:ext uri="{FF2B5EF4-FFF2-40B4-BE49-F238E27FC236}">
                <a16:creationId xmlns:a16="http://schemas.microsoft.com/office/drawing/2014/main" id="{C3860565-D5AC-C543-8C48-BA2E7C337C83}"/>
              </a:ext>
            </a:extLst>
          </p:cNvPr>
          <p:cNvPicPr>
            <a:picLocks noChangeAspect="1"/>
          </p:cNvPicPr>
          <p:nvPr/>
        </p:nvPicPr>
        <p:blipFill rotWithShape="1">
          <a:blip r:embed="rId3">
            <a:extLst>
              <a:ext uri="{28A0092B-C50C-407E-A947-70E740481C1C}">
                <a14:useLocalDpi xmlns:a14="http://schemas.microsoft.com/office/drawing/2010/main" val="0"/>
              </a:ext>
            </a:extLst>
          </a:blip>
          <a:srcRect l="17500" t="19452" r="11667" b="9946"/>
          <a:stretch/>
        </p:blipFill>
        <p:spPr>
          <a:xfrm>
            <a:off x="1524000" y="2129621"/>
            <a:ext cx="6477000" cy="3966379"/>
          </a:xfrm>
          <a:prstGeom prst="rect">
            <a:avLst/>
          </a:prstGeom>
        </p:spPr>
      </p:pic>
      <p:sp>
        <p:nvSpPr>
          <p:cNvPr id="7" name="TextBox 6">
            <a:extLst>
              <a:ext uri="{FF2B5EF4-FFF2-40B4-BE49-F238E27FC236}">
                <a16:creationId xmlns:a16="http://schemas.microsoft.com/office/drawing/2014/main" id="{1AFB98D0-03D9-BA48-A6C3-80D07BC81B45}"/>
              </a:ext>
            </a:extLst>
          </p:cNvPr>
          <p:cNvSpPr txBox="1"/>
          <p:nvPr/>
        </p:nvSpPr>
        <p:spPr>
          <a:xfrm>
            <a:off x="959165" y="6470804"/>
            <a:ext cx="7070590" cy="369332"/>
          </a:xfrm>
          <a:prstGeom prst="rect">
            <a:avLst/>
          </a:prstGeom>
          <a:noFill/>
        </p:spPr>
        <p:txBody>
          <a:bodyPr wrap="none" rtlCol="0">
            <a:spAutoFit/>
          </a:bodyPr>
          <a:lstStyle/>
          <a:p>
            <a:r>
              <a:rPr lang="en-US" dirty="0">
                <a:hlinkClick r:id="rId4"/>
              </a:rPr>
              <a:t>https://www.cs.purdue.edu/homes/pachecog/tutorials/ns4nlp/slides.pdf</a:t>
            </a:r>
            <a:r>
              <a:rPr lang="en-US" dirty="0"/>
              <a:t> </a:t>
            </a:r>
          </a:p>
        </p:txBody>
      </p:sp>
    </p:spTree>
    <p:extLst>
      <p:ext uri="{BB962C8B-B14F-4D97-AF65-F5344CB8AC3E}">
        <p14:creationId xmlns:p14="http://schemas.microsoft.com/office/powerpoint/2010/main" val="4245890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1E8B0-F4D3-924A-8E40-48AEDAD00496}"/>
              </a:ext>
            </a:extLst>
          </p:cNvPr>
          <p:cNvSpPr>
            <a:spLocks noGrp="1"/>
          </p:cNvSpPr>
          <p:nvPr>
            <p:ph type="title"/>
          </p:nvPr>
        </p:nvSpPr>
        <p:spPr>
          <a:xfrm>
            <a:off x="457200" y="274319"/>
            <a:ext cx="8229599" cy="923330"/>
          </a:xfrm>
        </p:spPr>
        <p:txBody>
          <a:bodyPr/>
          <a:lstStyle/>
          <a:p>
            <a:r>
              <a:rPr lang="en-US" sz="6000" dirty="0"/>
              <a:t>Deep Relational Learning</a:t>
            </a:r>
          </a:p>
        </p:txBody>
      </p:sp>
      <p:sp>
        <p:nvSpPr>
          <p:cNvPr id="3" name="Text Placeholder 2">
            <a:extLst>
              <a:ext uri="{FF2B5EF4-FFF2-40B4-BE49-F238E27FC236}">
                <a16:creationId xmlns:a16="http://schemas.microsoft.com/office/drawing/2014/main" id="{64439CA6-B002-7347-87C2-B050348E1851}"/>
              </a:ext>
            </a:extLst>
          </p:cNvPr>
          <p:cNvSpPr>
            <a:spLocks noGrp="1"/>
          </p:cNvSpPr>
          <p:nvPr>
            <p:ph type="body" idx="1"/>
          </p:nvPr>
        </p:nvSpPr>
        <p:spPr>
          <a:xfrm>
            <a:off x="457200" y="1577340"/>
            <a:ext cx="8229599" cy="276999"/>
          </a:xfrm>
        </p:spPr>
        <p:txBody>
          <a:bodyPr/>
          <a:lstStyle/>
          <a:p>
            <a:r>
              <a:rPr lang="en-US" dirty="0"/>
              <a:t>Neuro-symbolic approaches in NLP</a:t>
            </a:r>
          </a:p>
        </p:txBody>
      </p:sp>
      <p:sp>
        <p:nvSpPr>
          <p:cNvPr id="4" name="TextBox 3">
            <a:extLst>
              <a:ext uri="{FF2B5EF4-FFF2-40B4-BE49-F238E27FC236}">
                <a16:creationId xmlns:a16="http://schemas.microsoft.com/office/drawing/2014/main" id="{48D9F84B-D32B-BF4E-B380-455EC8318792}"/>
              </a:ext>
            </a:extLst>
          </p:cNvPr>
          <p:cNvSpPr txBox="1"/>
          <p:nvPr/>
        </p:nvSpPr>
        <p:spPr>
          <a:xfrm>
            <a:off x="5943600" y="1187600"/>
            <a:ext cx="2981522" cy="369332"/>
          </a:xfrm>
          <a:prstGeom prst="rect">
            <a:avLst/>
          </a:prstGeom>
          <a:noFill/>
        </p:spPr>
        <p:txBody>
          <a:bodyPr wrap="none" rtlCol="0">
            <a:spAutoFit/>
          </a:bodyPr>
          <a:lstStyle/>
          <a:p>
            <a:r>
              <a:rPr lang="en-US" dirty="0"/>
              <a:t>Pacheco and </a:t>
            </a:r>
            <a:r>
              <a:rPr lang="en-US" dirty="0" err="1"/>
              <a:t>Goldwaser</a:t>
            </a:r>
            <a:r>
              <a:rPr lang="en-US" dirty="0"/>
              <a:t>, 2021</a:t>
            </a:r>
          </a:p>
        </p:txBody>
      </p:sp>
      <p:pic>
        <p:nvPicPr>
          <p:cNvPr id="7" name="Picture 6" descr="Graphical user interface, text, application&#10;&#10;Description automatically generated">
            <a:extLst>
              <a:ext uri="{FF2B5EF4-FFF2-40B4-BE49-F238E27FC236}">
                <a16:creationId xmlns:a16="http://schemas.microsoft.com/office/drawing/2014/main" id="{6F2E08DC-7CCD-A043-911C-A99E0BAF846F}"/>
              </a:ext>
            </a:extLst>
          </p:cNvPr>
          <p:cNvPicPr>
            <a:picLocks noChangeAspect="1"/>
          </p:cNvPicPr>
          <p:nvPr/>
        </p:nvPicPr>
        <p:blipFill rotWithShape="1">
          <a:blip r:embed="rId3">
            <a:extLst>
              <a:ext uri="{28A0092B-C50C-407E-A947-70E740481C1C}">
                <a14:useLocalDpi xmlns:a14="http://schemas.microsoft.com/office/drawing/2010/main" val="0"/>
              </a:ext>
            </a:extLst>
          </a:blip>
          <a:srcRect l="12500" t="21247" r="19167" b="42680"/>
          <a:stretch/>
        </p:blipFill>
        <p:spPr>
          <a:xfrm>
            <a:off x="914400" y="2952322"/>
            <a:ext cx="6870223" cy="2228157"/>
          </a:xfrm>
          <a:prstGeom prst="rect">
            <a:avLst/>
          </a:prstGeom>
        </p:spPr>
      </p:pic>
      <p:sp>
        <p:nvSpPr>
          <p:cNvPr id="8" name="TextBox 7">
            <a:extLst>
              <a:ext uri="{FF2B5EF4-FFF2-40B4-BE49-F238E27FC236}">
                <a16:creationId xmlns:a16="http://schemas.microsoft.com/office/drawing/2014/main" id="{199E30B8-461E-DB4F-B482-29380EA25D73}"/>
              </a:ext>
            </a:extLst>
          </p:cNvPr>
          <p:cNvSpPr txBox="1"/>
          <p:nvPr/>
        </p:nvSpPr>
        <p:spPr>
          <a:xfrm>
            <a:off x="959165" y="6470804"/>
            <a:ext cx="7070590" cy="369332"/>
          </a:xfrm>
          <a:prstGeom prst="rect">
            <a:avLst/>
          </a:prstGeom>
          <a:noFill/>
        </p:spPr>
        <p:txBody>
          <a:bodyPr wrap="none" rtlCol="0">
            <a:spAutoFit/>
          </a:bodyPr>
          <a:lstStyle/>
          <a:p>
            <a:r>
              <a:rPr lang="en-US" dirty="0">
                <a:hlinkClick r:id="rId4"/>
              </a:rPr>
              <a:t>https://www.cs.purdue.edu/homes/pachecog/tutorials/ns4nlp/slides.pdf</a:t>
            </a:r>
            <a:r>
              <a:rPr lang="en-US" dirty="0"/>
              <a:t> </a:t>
            </a:r>
          </a:p>
        </p:txBody>
      </p:sp>
    </p:spTree>
    <p:extLst>
      <p:ext uri="{BB962C8B-B14F-4D97-AF65-F5344CB8AC3E}">
        <p14:creationId xmlns:p14="http://schemas.microsoft.com/office/powerpoint/2010/main" val="3368708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1E8B0-F4D3-924A-8E40-48AEDAD00496}"/>
              </a:ext>
            </a:extLst>
          </p:cNvPr>
          <p:cNvSpPr>
            <a:spLocks noGrp="1"/>
          </p:cNvSpPr>
          <p:nvPr>
            <p:ph type="title"/>
          </p:nvPr>
        </p:nvSpPr>
        <p:spPr>
          <a:xfrm>
            <a:off x="457200" y="274319"/>
            <a:ext cx="8229599" cy="923330"/>
          </a:xfrm>
        </p:spPr>
        <p:txBody>
          <a:bodyPr/>
          <a:lstStyle/>
          <a:p>
            <a:r>
              <a:rPr lang="en-US" sz="6000" dirty="0"/>
              <a:t>Deep Relational Learning</a:t>
            </a:r>
          </a:p>
        </p:txBody>
      </p:sp>
      <p:sp>
        <p:nvSpPr>
          <p:cNvPr id="3" name="Text Placeholder 2">
            <a:extLst>
              <a:ext uri="{FF2B5EF4-FFF2-40B4-BE49-F238E27FC236}">
                <a16:creationId xmlns:a16="http://schemas.microsoft.com/office/drawing/2014/main" id="{64439CA6-B002-7347-87C2-B050348E1851}"/>
              </a:ext>
            </a:extLst>
          </p:cNvPr>
          <p:cNvSpPr>
            <a:spLocks noGrp="1"/>
          </p:cNvSpPr>
          <p:nvPr>
            <p:ph type="body" idx="1"/>
          </p:nvPr>
        </p:nvSpPr>
        <p:spPr>
          <a:xfrm>
            <a:off x="457200" y="1577340"/>
            <a:ext cx="8229599" cy="276999"/>
          </a:xfrm>
        </p:spPr>
        <p:txBody>
          <a:bodyPr/>
          <a:lstStyle/>
          <a:p>
            <a:r>
              <a:rPr lang="en-US" dirty="0"/>
              <a:t>Neuro-symbolic approaches in NLP</a:t>
            </a:r>
          </a:p>
        </p:txBody>
      </p:sp>
      <p:sp>
        <p:nvSpPr>
          <p:cNvPr id="4" name="TextBox 3">
            <a:extLst>
              <a:ext uri="{FF2B5EF4-FFF2-40B4-BE49-F238E27FC236}">
                <a16:creationId xmlns:a16="http://schemas.microsoft.com/office/drawing/2014/main" id="{48D9F84B-D32B-BF4E-B380-455EC8318792}"/>
              </a:ext>
            </a:extLst>
          </p:cNvPr>
          <p:cNvSpPr txBox="1"/>
          <p:nvPr/>
        </p:nvSpPr>
        <p:spPr>
          <a:xfrm>
            <a:off x="5943600" y="1187600"/>
            <a:ext cx="2981522" cy="369332"/>
          </a:xfrm>
          <a:prstGeom prst="rect">
            <a:avLst/>
          </a:prstGeom>
          <a:noFill/>
        </p:spPr>
        <p:txBody>
          <a:bodyPr wrap="none" rtlCol="0">
            <a:spAutoFit/>
          </a:bodyPr>
          <a:lstStyle/>
          <a:p>
            <a:r>
              <a:rPr lang="en-US" dirty="0"/>
              <a:t>Pacheco and </a:t>
            </a:r>
            <a:r>
              <a:rPr lang="en-US" dirty="0" err="1"/>
              <a:t>Goldwaser</a:t>
            </a:r>
            <a:r>
              <a:rPr lang="en-US" dirty="0"/>
              <a:t>, 2021</a:t>
            </a:r>
          </a:p>
        </p:txBody>
      </p:sp>
      <p:pic>
        <p:nvPicPr>
          <p:cNvPr id="6" name="Picture 5" descr="Graphical user interface, text, application&#10;&#10;Description automatically generated">
            <a:extLst>
              <a:ext uri="{FF2B5EF4-FFF2-40B4-BE49-F238E27FC236}">
                <a16:creationId xmlns:a16="http://schemas.microsoft.com/office/drawing/2014/main" id="{27B1DDDF-B6E4-C548-BF3A-64A8E3625C14}"/>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23435" r="16667" b="10103"/>
          <a:stretch/>
        </p:blipFill>
        <p:spPr>
          <a:xfrm>
            <a:off x="1018880" y="2161401"/>
            <a:ext cx="7106240" cy="4145281"/>
          </a:xfrm>
          <a:prstGeom prst="rect">
            <a:avLst/>
          </a:prstGeom>
        </p:spPr>
      </p:pic>
      <p:sp>
        <p:nvSpPr>
          <p:cNvPr id="8" name="TextBox 7">
            <a:extLst>
              <a:ext uri="{FF2B5EF4-FFF2-40B4-BE49-F238E27FC236}">
                <a16:creationId xmlns:a16="http://schemas.microsoft.com/office/drawing/2014/main" id="{FDB509AC-6D71-6742-8D80-26C7C51F132F}"/>
              </a:ext>
            </a:extLst>
          </p:cNvPr>
          <p:cNvSpPr txBox="1"/>
          <p:nvPr/>
        </p:nvSpPr>
        <p:spPr>
          <a:xfrm>
            <a:off x="959165" y="6470804"/>
            <a:ext cx="7070590" cy="369332"/>
          </a:xfrm>
          <a:prstGeom prst="rect">
            <a:avLst/>
          </a:prstGeom>
          <a:noFill/>
        </p:spPr>
        <p:txBody>
          <a:bodyPr wrap="none" rtlCol="0">
            <a:spAutoFit/>
          </a:bodyPr>
          <a:lstStyle/>
          <a:p>
            <a:r>
              <a:rPr lang="en-US" dirty="0">
                <a:hlinkClick r:id="rId4"/>
              </a:rPr>
              <a:t>https://www.cs.purdue.edu/homes/pachecog/tutorials/ns4nlp/slides.pdf</a:t>
            </a:r>
            <a:r>
              <a:rPr lang="en-US" dirty="0"/>
              <a:t> </a:t>
            </a:r>
          </a:p>
        </p:txBody>
      </p:sp>
    </p:spTree>
    <p:extLst>
      <p:ext uri="{BB962C8B-B14F-4D97-AF65-F5344CB8AC3E}">
        <p14:creationId xmlns:p14="http://schemas.microsoft.com/office/powerpoint/2010/main" val="1115428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1E8B0-F4D3-924A-8E40-48AEDAD00496}"/>
              </a:ext>
            </a:extLst>
          </p:cNvPr>
          <p:cNvSpPr>
            <a:spLocks noGrp="1"/>
          </p:cNvSpPr>
          <p:nvPr>
            <p:ph type="title"/>
          </p:nvPr>
        </p:nvSpPr>
        <p:spPr>
          <a:xfrm>
            <a:off x="457200" y="274319"/>
            <a:ext cx="8229599" cy="923330"/>
          </a:xfrm>
        </p:spPr>
        <p:txBody>
          <a:bodyPr/>
          <a:lstStyle/>
          <a:p>
            <a:r>
              <a:rPr lang="en-US" sz="6000" dirty="0"/>
              <a:t>Deep Relational Learning</a:t>
            </a:r>
          </a:p>
        </p:txBody>
      </p:sp>
      <p:sp>
        <p:nvSpPr>
          <p:cNvPr id="3" name="Text Placeholder 2">
            <a:extLst>
              <a:ext uri="{FF2B5EF4-FFF2-40B4-BE49-F238E27FC236}">
                <a16:creationId xmlns:a16="http://schemas.microsoft.com/office/drawing/2014/main" id="{64439CA6-B002-7347-87C2-B050348E1851}"/>
              </a:ext>
            </a:extLst>
          </p:cNvPr>
          <p:cNvSpPr>
            <a:spLocks noGrp="1"/>
          </p:cNvSpPr>
          <p:nvPr>
            <p:ph type="body" idx="1"/>
          </p:nvPr>
        </p:nvSpPr>
        <p:spPr>
          <a:xfrm>
            <a:off x="457200" y="1577340"/>
            <a:ext cx="8229599" cy="276999"/>
          </a:xfrm>
        </p:spPr>
        <p:txBody>
          <a:bodyPr/>
          <a:lstStyle/>
          <a:p>
            <a:r>
              <a:rPr lang="en-US" dirty="0"/>
              <a:t>Neuro-symbolic approaches in NLP</a:t>
            </a:r>
          </a:p>
        </p:txBody>
      </p:sp>
      <p:sp>
        <p:nvSpPr>
          <p:cNvPr id="4" name="TextBox 3">
            <a:extLst>
              <a:ext uri="{FF2B5EF4-FFF2-40B4-BE49-F238E27FC236}">
                <a16:creationId xmlns:a16="http://schemas.microsoft.com/office/drawing/2014/main" id="{48D9F84B-D32B-BF4E-B380-455EC8318792}"/>
              </a:ext>
            </a:extLst>
          </p:cNvPr>
          <p:cNvSpPr txBox="1"/>
          <p:nvPr/>
        </p:nvSpPr>
        <p:spPr>
          <a:xfrm>
            <a:off x="5943600" y="1187600"/>
            <a:ext cx="2981522" cy="369332"/>
          </a:xfrm>
          <a:prstGeom prst="rect">
            <a:avLst/>
          </a:prstGeom>
          <a:noFill/>
        </p:spPr>
        <p:txBody>
          <a:bodyPr wrap="none" rtlCol="0">
            <a:spAutoFit/>
          </a:bodyPr>
          <a:lstStyle/>
          <a:p>
            <a:r>
              <a:rPr lang="en-US" dirty="0"/>
              <a:t>Pacheco and </a:t>
            </a:r>
            <a:r>
              <a:rPr lang="en-US" dirty="0" err="1"/>
              <a:t>Goldwaser</a:t>
            </a:r>
            <a:r>
              <a:rPr lang="en-US" dirty="0"/>
              <a:t>, 2021</a:t>
            </a:r>
          </a:p>
        </p:txBody>
      </p:sp>
      <p:sp>
        <p:nvSpPr>
          <p:cNvPr id="7" name="TextBox 6">
            <a:extLst>
              <a:ext uri="{FF2B5EF4-FFF2-40B4-BE49-F238E27FC236}">
                <a16:creationId xmlns:a16="http://schemas.microsoft.com/office/drawing/2014/main" id="{09176607-12A9-F242-A3D3-21E9ACE6B926}"/>
              </a:ext>
            </a:extLst>
          </p:cNvPr>
          <p:cNvSpPr txBox="1"/>
          <p:nvPr/>
        </p:nvSpPr>
        <p:spPr>
          <a:xfrm>
            <a:off x="959165" y="6470804"/>
            <a:ext cx="7070590" cy="369332"/>
          </a:xfrm>
          <a:prstGeom prst="rect">
            <a:avLst/>
          </a:prstGeom>
          <a:noFill/>
        </p:spPr>
        <p:txBody>
          <a:bodyPr wrap="none" rtlCol="0">
            <a:spAutoFit/>
          </a:bodyPr>
          <a:lstStyle/>
          <a:p>
            <a:r>
              <a:rPr lang="en-US" dirty="0">
                <a:hlinkClick r:id="rId3"/>
              </a:rPr>
              <a:t>https://www.cs.purdue.edu/homes/pachecog/tutorials/ns4nlp/slides.pdf</a:t>
            </a:r>
            <a:r>
              <a:rPr lang="en-US" dirty="0"/>
              <a:t> </a:t>
            </a:r>
          </a:p>
        </p:txBody>
      </p:sp>
      <p:pic>
        <p:nvPicPr>
          <p:cNvPr id="8" name="Picture 7" descr="Graphical user interface, application, Word&#10;&#10;Description automatically generated">
            <a:extLst>
              <a:ext uri="{FF2B5EF4-FFF2-40B4-BE49-F238E27FC236}">
                <a16:creationId xmlns:a16="http://schemas.microsoft.com/office/drawing/2014/main" id="{2B08A03A-5751-5244-B0C7-13A195929E12}"/>
              </a:ext>
            </a:extLst>
          </p:cNvPr>
          <p:cNvPicPr>
            <a:picLocks noChangeAspect="1"/>
          </p:cNvPicPr>
          <p:nvPr/>
        </p:nvPicPr>
        <p:blipFill rotWithShape="1">
          <a:blip r:embed="rId4">
            <a:extLst>
              <a:ext uri="{28A0092B-C50C-407E-A947-70E740481C1C}">
                <a14:useLocalDpi xmlns:a14="http://schemas.microsoft.com/office/drawing/2010/main" val="0"/>
              </a:ext>
            </a:extLst>
          </a:blip>
          <a:srcRect l="14166" t="23435" r="22676" b="10103"/>
          <a:stretch/>
        </p:blipFill>
        <p:spPr>
          <a:xfrm>
            <a:off x="1338362" y="2234030"/>
            <a:ext cx="6095999" cy="3941186"/>
          </a:xfrm>
          <a:prstGeom prst="rect">
            <a:avLst/>
          </a:prstGeom>
        </p:spPr>
      </p:pic>
    </p:spTree>
    <p:extLst>
      <p:ext uri="{BB962C8B-B14F-4D97-AF65-F5344CB8AC3E}">
        <p14:creationId xmlns:p14="http://schemas.microsoft.com/office/powerpoint/2010/main" val="949666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1E8B0-F4D3-924A-8E40-48AEDAD00496}"/>
              </a:ext>
            </a:extLst>
          </p:cNvPr>
          <p:cNvSpPr>
            <a:spLocks noGrp="1"/>
          </p:cNvSpPr>
          <p:nvPr>
            <p:ph type="title"/>
          </p:nvPr>
        </p:nvSpPr>
        <p:spPr>
          <a:xfrm>
            <a:off x="457200" y="274319"/>
            <a:ext cx="8229599" cy="923330"/>
          </a:xfrm>
        </p:spPr>
        <p:txBody>
          <a:bodyPr/>
          <a:lstStyle/>
          <a:p>
            <a:r>
              <a:rPr lang="en-US" sz="6000" dirty="0"/>
              <a:t>Deep Relational Learning</a:t>
            </a:r>
          </a:p>
        </p:txBody>
      </p:sp>
      <p:sp>
        <p:nvSpPr>
          <p:cNvPr id="3" name="Text Placeholder 2">
            <a:extLst>
              <a:ext uri="{FF2B5EF4-FFF2-40B4-BE49-F238E27FC236}">
                <a16:creationId xmlns:a16="http://schemas.microsoft.com/office/drawing/2014/main" id="{64439CA6-B002-7347-87C2-B050348E1851}"/>
              </a:ext>
            </a:extLst>
          </p:cNvPr>
          <p:cNvSpPr>
            <a:spLocks noGrp="1"/>
          </p:cNvSpPr>
          <p:nvPr>
            <p:ph type="body" idx="1"/>
          </p:nvPr>
        </p:nvSpPr>
        <p:spPr>
          <a:xfrm>
            <a:off x="457200" y="1577340"/>
            <a:ext cx="8229599" cy="276999"/>
          </a:xfrm>
        </p:spPr>
        <p:txBody>
          <a:bodyPr/>
          <a:lstStyle/>
          <a:p>
            <a:r>
              <a:rPr lang="en-US" dirty="0"/>
              <a:t>Neuro-symbolic approaches in NLP</a:t>
            </a:r>
          </a:p>
        </p:txBody>
      </p:sp>
      <p:sp>
        <p:nvSpPr>
          <p:cNvPr id="4" name="TextBox 3">
            <a:extLst>
              <a:ext uri="{FF2B5EF4-FFF2-40B4-BE49-F238E27FC236}">
                <a16:creationId xmlns:a16="http://schemas.microsoft.com/office/drawing/2014/main" id="{48D9F84B-D32B-BF4E-B380-455EC8318792}"/>
              </a:ext>
            </a:extLst>
          </p:cNvPr>
          <p:cNvSpPr txBox="1"/>
          <p:nvPr/>
        </p:nvSpPr>
        <p:spPr>
          <a:xfrm>
            <a:off x="5943600" y="1187600"/>
            <a:ext cx="2981522" cy="369332"/>
          </a:xfrm>
          <a:prstGeom prst="rect">
            <a:avLst/>
          </a:prstGeom>
          <a:noFill/>
        </p:spPr>
        <p:txBody>
          <a:bodyPr wrap="none" rtlCol="0">
            <a:spAutoFit/>
          </a:bodyPr>
          <a:lstStyle/>
          <a:p>
            <a:r>
              <a:rPr lang="en-US" dirty="0"/>
              <a:t>Pacheco and </a:t>
            </a:r>
            <a:r>
              <a:rPr lang="en-US" dirty="0" err="1"/>
              <a:t>Goldwaser</a:t>
            </a:r>
            <a:r>
              <a:rPr lang="en-US" dirty="0"/>
              <a:t>, 2021</a:t>
            </a:r>
          </a:p>
        </p:txBody>
      </p:sp>
      <p:sp>
        <p:nvSpPr>
          <p:cNvPr id="7" name="TextBox 6">
            <a:extLst>
              <a:ext uri="{FF2B5EF4-FFF2-40B4-BE49-F238E27FC236}">
                <a16:creationId xmlns:a16="http://schemas.microsoft.com/office/drawing/2014/main" id="{09176607-12A9-F242-A3D3-21E9ACE6B926}"/>
              </a:ext>
            </a:extLst>
          </p:cNvPr>
          <p:cNvSpPr txBox="1"/>
          <p:nvPr/>
        </p:nvSpPr>
        <p:spPr>
          <a:xfrm>
            <a:off x="959165" y="6470804"/>
            <a:ext cx="7070590" cy="369332"/>
          </a:xfrm>
          <a:prstGeom prst="rect">
            <a:avLst/>
          </a:prstGeom>
          <a:noFill/>
        </p:spPr>
        <p:txBody>
          <a:bodyPr wrap="none" rtlCol="0">
            <a:spAutoFit/>
          </a:bodyPr>
          <a:lstStyle/>
          <a:p>
            <a:r>
              <a:rPr lang="en-US" dirty="0">
                <a:hlinkClick r:id="rId3"/>
              </a:rPr>
              <a:t>https://www.cs.purdue.edu/homes/pachecog/tutorials/ns4nlp/slides.pdf</a:t>
            </a:r>
            <a:r>
              <a:rPr lang="en-US" dirty="0"/>
              <a:t> </a:t>
            </a:r>
          </a:p>
        </p:txBody>
      </p:sp>
      <p:pic>
        <p:nvPicPr>
          <p:cNvPr id="6" name="Picture 5" descr="Graphical user interface, text, application, email&#10;&#10;Description automatically generated">
            <a:extLst>
              <a:ext uri="{FF2B5EF4-FFF2-40B4-BE49-F238E27FC236}">
                <a16:creationId xmlns:a16="http://schemas.microsoft.com/office/drawing/2014/main" id="{9982CBF8-DDD8-0541-9F42-D4346DF1049F}"/>
              </a:ext>
            </a:extLst>
          </p:cNvPr>
          <p:cNvPicPr>
            <a:picLocks noChangeAspect="1"/>
          </p:cNvPicPr>
          <p:nvPr/>
        </p:nvPicPr>
        <p:blipFill rotWithShape="1">
          <a:blip r:embed="rId4">
            <a:extLst>
              <a:ext uri="{28A0092B-C50C-407E-A947-70E740481C1C}">
                <a14:useLocalDpi xmlns:a14="http://schemas.microsoft.com/office/drawing/2010/main" val="0"/>
              </a:ext>
            </a:extLst>
          </a:blip>
          <a:srcRect l="10490" t="29004" r="12185" b="8581"/>
          <a:stretch/>
        </p:blipFill>
        <p:spPr>
          <a:xfrm>
            <a:off x="457200" y="2163030"/>
            <a:ext cx="7923373" cy="3929303"/>
          </a:xfrm>
          <a:prstGeom prst="rect">
            <a:avLst/>
          </a:prstGeom>
        </p:spPr>
      </p:pic>
    </p:spTree>
    <p:extLst>
      <p:ext uri="{BB962C8B-B14F-4D97-AF65-F5344CB8AC3E}">
        <p14:creationId xmlns:p14="http://schemas.microsoft.com/office/powerpoint/2010/main" val="2548465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1E8B0-F4D3-924A-8E40-48AEDAD00496}"/>
              </a:ext>
            </a:extLst>
          </p:cNvPr>
          <p:cNvSpPr>
            <a:spLocks noGrp="1"/>
          </p:cNvSpPr>
          <p:nvPr>
            <p:ph type="title"/>
          </p:nvPr>
        </p:nvSpPr>
        <p:spPr>
          <a:xfrm>
            <a:off x="457200" y="274319"/>
            <a:ext cx="8229599" cy="923330"/>
          </a:xfrm>
        </p:spPr>
        <p:txBody>
          <a:bodyPr/>
          <a:lstStyle/>
          <a:p>
            <a:r>
              <a:rPr lang="en-US" sz="6000" dirty="0"/>
              <a:t>Deep Relational Learning</a:t>
            </a:r>
          </a:p>
        </p:txBody>
      </p:sp>
      <p:sp>
        <p:nvSpPr>
          <p:cNvPr id="3" name="Text Placeholder 2">
            <a:extLst>
              <a:ext uri="{FF2B5EF4-FFF2-40B4-BE49-F238E27FC236}">
                <a16:creationId xmlns:a16="http://schemas.microsoft.com/office/drawing/2014/main" id="{64439CA6-B002-7347-87C2-B050348E1851}"/>
              </a:ext>
            </a:extLst>
          </p:cNvPr>
          <p:cNvSpPr>
            <a:spLocks noGrp="1"/>
          </p:cNvSpPr>
          <p:nvPr>
            <p:ph type="body" idx="1"/>
          </p:nvPr>
        </p:nvSpPr>
        <p:spPr>
          <a:xfrm>
            <a:off x="457200" y="1577340"/>
            <a:ext cx="8229599" cy="276999"/>
          </a:xfrm>
        </p:spPr>
        <p:txBody>
          <a:bodyPr/>
          <a:lstStyle/>
          <a:p>
            <a:r>
              <a:rPr lang="en-US" dirty="0"/>
              <a:t>Neuro-symbolic approaches in NLP</a:t>
            </a:r>
          </a:p>
        </p:txBody>
      </p:sp>
      <p:sp>
        <p:nvSpPr>
          <p:cNvPr id="4" name="TextBox 3">
            <a:extLst>
              <a:ext uri="{FF2B5EF4-FFF2-40B4-BE49-F238E27FC236}">
                <a16:creationId xmlns:a16="http://schemas.microsoft.com/office/drawing/2014/main" id="{48D9F84B-D32B-BF4E-B380-455EC8318792}"/>
              </a:ext>
            </a:extLst>
          </p:cNvPr>
          <p:cNvSpPr txBox="1"/>
          <p:nvPr/>
        </p:nvSpPr>
        <p:spPr>
          <a:xfrm>
            <a:off x="5943600" y="1187600"/>
            <a:ext cx="2981522" cy="369332"/>
          </a:xfrm>
          <a:prstGeom prst="rect">
            <a:avLst/>
          </a:prstGeom>
          <a:noFill/>
        </p:spPr>
        <p:txBody>
          <a:bodyPr wrap="none" rtlCol="0">
            <a:spAutoFit/>
          </a:bodyPr>
          <a:lstStyle/>
          <a:p>
            <a:r>
              <a:rPr lang="en-US" dirty="0"/>
              <a:t>Pacheco and </a:t>
            </a:r>
            <a:r>
              <a:rPr lang="en-US" dirty="0" err="1"/>
              <a:t>Goldwaser</a:t>
            </a:r>
            <a:r>
              <a:rPr lang="en-US" dirty="0"/>
              <a:t>, 2021</a:t>
            </a:r>
          </a:p>
        </p:txBody>
      </p:sp>
      <p:sp>
        <p:nvSpPr>
          <p:cNvPr id="7" name="TextBox 6">
            <a:extLst>
              <a:ext uri="{FF2B5EF4-FFF2-40B4-BE49-F238E27FC236}">
                <a16:creationId xmlns:a16="http://schemas.microsoft.com/office/drawing/2014/main" id="{09176607-12A9-F242-A3D3-21E9ACE6B926}"/>
              </a:ext>
            </a:extLst>
          </p:cNvPr>
          <p:cNvSpPr txBox="1"/>
          <p:nvPr/>
        </p:nvSpPr>
        <p:spPr>
          <a:xfrm>
            <a:off x="959165" y="6470804"/>
            <a:ext cx="7070590" cy="369332"/>
          </a:xfrm>
          <a:prstGeom prst="rect">
            <a:avLst/>
          </a:prstGeom>
          <a:noFill/>
        </p:spPr>
        <p:txBody>
          <a:bodyPr wrap="none" rtlCol="0">
            <a:spAutoFit/>
          </a:bodyPr>
          <a:lstStyle/>
          <a:p>
            <a:r>
              <a:rPr lang="en-US" dirty="0">
                <a:hlinkClick r:id="rId3"/>
              </a:rPr>
              <a:t>https://www.cs.purdue.edu/homes/pachecog/tutorials/ns4nlp/slides.pdf</a:t>
            </a:r>
            <a:r>
              <a:rPr lang="en-US" dirty="0"/>
              <a:t> </a:t>
            </a:r>
          </a:p>
        </p:txBody>
      </p:sp>
      <p:pic>
        <p:nvPicPr>
          <p:cNvPr id="8" name="Picture 7" descr="Graphical user interface, text, application&#10;&#10;Description automatically generated">
            <a:extLst>
              <a:ext uri="{FF2B5EF4-FFF2-40B4-BE49-F238E27FC236}">
                <a16:creationId xmlns:a16="http://schemas.microsoft.com/office/drawing/2014/main" id="{7968CDF8-A118-BB4E-A4F1-298C2FFEB9F7}"/>
              </a:ext>
            </a:extLst>
          </p:cNvPr>
          <p:cNvPicPr>
            <a:picLocks noChangeAspect="1"/>
          </p:cNvPicPr>
          <p:nvPr/>
        </p:nvPicPr>
        <p:blipFill rotWithShape="1">
          <a:blip r:embed="rId4">
            <a:extLst>
              <a:ext uri="{28A0092B-C50C-407E-A947-70E740481C1C}">
                <a14:useLocalDpi xmlns:a14="http://schemas.microsoft.com/office/drawing/2010/main" val="0"/>
              </a:ext>
            </a:extLst>
          </a:blip>
          <a:srcRect l="16667" t="22334" r="9999" b="10102"/>
          <a:stretch/>
        </p:blipFill>
        <p:spPr>
          <a:xfrm>
            <a:off x="1524000" y="2126745"/>
            <a:ext cx="6705599" cy="3795653"/>
          </a:xfrm>
          <a:prstGeom prst="rect">
            <a:avLst/>
          </a:prstGeom>
        </p:spPr>
      </p:pic>
    </p:spTree>
    <p:extLst>
      <p:ext uri="{BB962C8B-B14F-4D97-AF65-F5344CB8AC3E}">
        <p14:creationId xmlns:p14="http://schemas.microsoft.com/office/powerpoint/2010/main" val="3743149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1E8B0-F4D3-924A-8E40-48AEDAD00496}"/>
              </a:ext>
            </a:extLst>
          </p:cNvPr>
          <p:cNvSpPr>
            <a:spLocks noGrp="1"/>
          </p:cNvSpPr>
          <p:nvPr>
            <p:ph type="title"/>
          </p:nvPr>
        </p:nvSpPr>
        <p:spPr>
          <a:xfrm>
            <a:off x="457200" y="274319"/>
            <a:ext cx="8229599" cy="923330"/>
          </a:xfrm>
        </p:spPr>
        <p:txBody>
          <a:bodyPr/>
          <a:lstStyle/>
          <a:p>
            <a:r>
              <a:rPr lang="en-US" sz="6000" dirty="0"/>
              <a:t>Deep Relational Learning</a:t>
            </a:r>
          </a:p>
        </p:txBody>
      </p:sp>
      <p:sp>
        <p:nvSpPr>
          <p:cNvPr id="3" name="Text Placeholder 2">
            <a:extLst>
              <a:ext uri="{FF2B5EF4-FFF2-40B4-BE49-F238E27FC236}">
                <a16:creationId xmlns:a16="http://schemas.microsoft.com/office/drawing/2014/main" id="{64439CA6-B002-7347-87C2-B050348E1851}"/>
              </a:ext>
            </a:extLst>
          </p:cNvPr>
          <p:cNvSpPr>
            <a:spLocks noGrp="1"/>
          </p:cNvSpPr>
          <p:nvPr>
            <p:ph type="body" idx="1"/>
          </p:nvPr>
        </p:nvSpPr>
        <p:spPr>
          <a:xfrm>
            <a:off x="457200" y="1577340"/>
            <a:ext cx="8229599" cy="276999"/>
          </a:xfrm>
        </p:spPr>
        <p:txBody>
          <a:bodyPr/>
          <a:lstStyle/>
          <a:p>
            <a:r>
              <a:rPr lang="en-US" dirty="0"/>
              <a:t>Neuro-symbolic approaches in NLP</a:t>
            </a:r>
          </a:p>
        </p:txBody>
      </p:sp>
      <p:sp>
        <p:nvSpPr>
          <p:cNvPr id="4" name="TextBox 3">
            <a:extLst>
              <a:ext uri="{FF2B5EF4-FFF2-40B4-BE49-F238E27FC236}">
                <a16:creationId xmlns:a16="http://schemas.microsoft.com/office/drawing/2014/main" id="{48D9F84B-D32B-BF4E-B380-455EC8318792}"/>
              </a:ext>
            </a:extLst>
          </p:cNvPr>
          <p:cNvSpPr txBox="1"/>
          <p:nvPr/>
        </p:nvSpPr>
        <p:spPr>
          <a:xfrm>
            <a:off x="5943600" y="1187600"/>
            <a:ext cx="2981522" cy="369332"/>
          </a:xfrm>
          <a:prstGeom prst="rect">
            <a:avLst/>
          </a:prstGeom>
          <a:noFill/>
        </p:spPr>
        <p:txBody>
          <a:bodyPr wrap="none" rtlCol="0">
            <a:spAutoFit/>
          </a:bodyPr>
          <a:lstStyle/>
          <a:p>
            <a:r>
              <a:rPr lang="en-US" dirty="0"/>
              <a:t>Pacheco and </a:t>
            </a:r>
            <a:r>
              <a:rPr lang="en-US" dirty="0" err="1"/>
              <a:t>Goldwaser</a:t>
            </a:r>
            <a:r>
              <a:rPr lang="en-US" dirty="0"/>
              <a:t>, 2021</a:t>
            </a:r>
          </a:p>
        </p:txBody>
      </p:sp>
      <p:sp>
        <p:nvSpPr>
          <p:cNvPr id="7" name="TextBox 6">
            <a:extLst>
              <a:ext uri="{FF2B5EF4-FFF2-40B4-BE49-F238E27FC236}">
                <a16:creationId xmlns:a16="http://schemas.microsoft.com/office/drawing/2014/main" id="{09176607-12A9-F242-A3D3-21E9ACE6B926}"/>
              </a:ext>
            </a:extLst>
          </p:cNvPr>
          <p:cNvSpPr txBox="1"/>
          <p:nvPr/>
        </p:nvSpPr>
        <p:spPr>
          <a:xfrm>
            <a:off x="959165" y="6470804"/>
            <a:ext cx="7070590" cy="369332"/>
          </a:xfrm>
          <a:prstGeom prst="rect">
            <a:avLst/>
          </a:prstGeom>
          <a:noFill/>
        </p:spPr>
        <p:txBody>
          <a:bodyPr wrap="none" rtlCol="0">
            <a:spAutoFit/>
          </a:bodyPr>
          <a:lstStyle/>
          <a:p>
            <a:r>
              <a:rPr lang="en-US" dirty="0">
                <a:hlinkClick r:id="rId3"/>
              </a:rPr>
              <a:t>https://www.cs.purdue.edu/homes/pachecog/tutorials/ns4nlp/slides.pdf</a:t>
            </a:r>
            <a:r>
              <a:rPr lang="en-US" dirty="0"/>
              <a:t> </a:t>
            </a:r>
          </a:p>
        </p:txBody>
      </p:sp>
      <p:pic>
        <p:nvPicPr>
          <p:cNvPr id="6" name="Picture 5" descr="A picture containing graphical user interface&#10;&#10;Description automatically generated">
            <a:extLst>
              <a:ext uri="{FF2B5EF4-FFF2-40B4-BE49-F238E27FC236}">
                <a16:creationId xmlns:a16="http://schemas.microsoft.com/office/drawing/2014/main" id="{D7E4C294-68E5-ED41-8557-30CE25D7EFD4}"/>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20160" r="16667" b="12021"/>
          <a:stretch/>
        </p:blipFill>
        <p:spPr>
          <a:xfrm>
            <a:off x="1219200" y="2110930"/>
            <a:ext cx="6400800" cy="3810001"/>
          </a:xfrm>
          <a:prstGeom prst="rect">
            <a:avLst/>
          </a:prstGeom>
        </p:spPr>
      </p:pic>
    </p:spTree>
    <p:extLst>
      <p:ext uri="{BB962C8B-B14F-4D97-AF65-F5344CB8AC3E}">
        <p14:creationId xmlns:p14="http://schemas.microsoft.com/office/powerpoint/2010/main" val="2825759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1E8B0-F4D3-924A-8E40-48AEDAD00496}"/>
              </a:ext>
            </a:extLst>
          </p:cNvPr>
          <p:cNvSpPr>
            <a:spLocks noGrp="1"/>
          </p:cNvSpPr>
          <p:nvPr>
            <p:ph type="title"/>
          </p:nvPr>
        </p:nvSpPr>
        <p:spPr>
          <a:xfrm>
            <a:off x="457200" y="274319"/>
            <a:ext cx="8229599" cy="923330"/>
          </a:xfrm>
        </p:spPr>
        <p:txBody>
          <a:bodyPr/>
          <a:lstStyle/>
          <a:p>
            <a:r>
              <a:rPr lang="en-US" sz="6000" dirty="0"/>
              <a:t>Deep Relational Learning</a:t>
            </a:r>
          </a:p>
        </p:txBody>
      </p:sp>
      <p:sp>
        <p:nvSpPr>
          <p:cNvPr id="3" name="Text Placeholder 2">
            <a:extLst>
              <a:ext uri="{FF2B5EF4-FFF2-40B4-BE49-F238E27FC236}">
                <a16:creationId xmlns:a16="http://schemas.microsoft.com/office/drawing/2014/main" id="{64439CA6-B002-7347-87C2-B050348E1851}"/>
              </a:ext>
            </a:extLst>
          </p:cNvPr>
          <p:cNvSpPr>
            <a:spLocks noGrp="1"/>
          </p:cNvSpPr>
          <p:nvPr>
            <p:ph type="body" idx="1"/>
          </p:nvPr>
        </p:nvSpPr>
        <p:spPr>
          <a:xfrm>
            <a:off x="457200" y="1577340"/>
            <a:ext cx="8229599" cy="276999"/>
          </a:xfrm>
        </p:spPr>
        <p:txBody>
          <a:bodyPr/>
          <a:lstStyle/>
          <a:p>
            <a:r>
              <a:rPr lang="en-US" dirty="0"/>
              <a:t>Neuro-symbolic approaches in NLP</a:t>
            </a:r>
          </a:p>
        </p:txBody>
      </p:sp>
      <p:sp>
        <p:nvSpPr>
          <p:cNvPr id="4" name="TextBox 3">
            <a:extLst>
              <a:ext uri="{FF2B5EF4-FFF2-40B4-BE49-F238E27FC236}">
                <a16:creationId xmlns:a16="http://schemas.microsoft.com/office/drawing/2014/main" id="{48D9F84B-D32B-BF4E-B380-455EC8318792}"/>
              </a:ext>
            </a:extLst>
          </p:cNvPr>
          <p:cNvSpPr txBox="1"/>
          <p:nvPr/>
        </p:nvSpPr>
        <p:spPr>
          <a:xfrm>
            <a:off x="5943600" y="1187600"/>
            <a:ext cx="2981522" cy="369332"/>
          </a:xfrm>
          <a:prstGeom prst="rect">
            <a:avLst/>
          </a:prstGeom>
          <a:noFill/>
        </p:spPr>
        <p:txBody>
          <a:bodyPr wrap="none" rtlCol="0">
            <a:spAutoFit/>
          </a:bodyPr>
          <a:lstStyle/>
          <a:p>
            <a:r>
              <a:rPr lang="en-US" dirty="0"/>
              <a:t>Pacheco and </a:t>
            </a:r>
            <a:r>
              <a:rPr lang="en-US" dirty="0" err="1"/>
              <a:t>Goldwaser</a:t>
            </a:r>
            <a:r>
              <a:rPr lang="en-US" dirty="0"/>
              <a:t>, 2021</a:t>
            </a:r>
          </a:p>
        </p:txBody>
      </p:sp>
      <p:sp>
        <p:nvSpPr>
          <p:cNvPr id="7" name="TextBox 6">
            <a:extLst>
              <a:ext uri="{FF2B5EF4-FFF2-40B4-BE49-F238E27FC236}">
                <a16:creationId xmlns:a16="http://schemas.microsoft.com/office/drawing/2014/main" id="{09176607-12A9-F242-A3D3-21E9ACE6B926}"/>
              </a:ext>
            </a:extLst>
          </p:cNvPr>
          <p:cNvSpPr txBox="1"/>
          <p:nvPr/>
        </p:nvSpPr>
        <p:spPr>
          <a:xfrm>
            <a:off x="959165" y="6470804"/>
            <a:ext cx="7070590" cy="369332"/>
          </a:xfrm>
          <a:prstGeom prst="rect">
            <a:avLst/>
          </a:prstGeom>
          <a:noFill/>
        </p:spPr>
        <p:txBody>
          <a:bodyPr wrap="none" rtlCol="0">
            <a:spAutoFit/>
          </a:bodyPr>
          <a:lstStyle/>
          <a:p>
            <a:r>
              <a:rPr lang="en-US" dirty="0">
                <a:hlinkClick r:id="rId3"/>
              </a:rPr>
              <a:t>https://www.cs.purdue.edu/homes/pachecog/tutorials/ns4nlp/slides.pdf</a:t>
            </a:r>
            <a:r>
              <a:rPr lang="en-US" dirty="0"/>
              <a:t> </a:t>
            </a:r>
          </a:p>
        </p:txBody>
      </p:sp>
      <p:pic>
        <p:nvPicPr>
          <p:cNvPr id="8" name="Picture 7" descr="Graphical user interface, text, application&#10;&#10;Description automatically generated">
            <a:extLst>
              <a:ext uri="{FF2B5EF4-FFF2-40B4-BE49-F238E27FC236}">
                <a16:creationId xmlns:a16="http://schemas.microsoft.com/office/drawing/2014/main" id="{C8C0B53B-5960-124E-97B1-D9586B6E7B1D}"/>
              </a:ext>
            </a:extLst>
          </p:cNvPr>
          <p:cNvPicPr>
            <a:picLocks noChangeAspect="1"/>
          </p:cNvPicPr>
          <p:nvPr/>
        </p:nvPicPr>
        <p:blipFill rotWithShape="1">
          <a:blip r:embed="rId4">
            <a:extLst>
              <a:ext uri="{28A0092B-C50C-407E-A947-70E740481C1C}">
                <a14:useLocalDpi xmlns:a14="http://schemas.microsoft.com/office/drawing/2010/main" val="0"/>
              </a:ext>
            </a:extLst>
          </a:blip>
          <a:srcRect l="10489" t="21970" r="10001" b="10102"/>
          <a:stretch/>
        </p:blipFill>
        <p:spPr>
          <a:xfrm>
            <a:off x="959165" y="2223671"/>
            <a:ext cx="7270434" cy="3816061"/>
          </a:xfrm>
          <a:prstGeom prst="rect">
            <a:avLst/>
          </a:prstGeom>
        </p:spPr>
      </p:pic>
    </p:spTree>
    <p:extLst>
      <p:ext uri="{BB962C8B-B14F-4D97-AF65-F5344CB8AC3E}">
        <p14:creationId xmlns:p14="http://schemas.microsoft.com/office/powerpoint/2010/main" val="274983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1E8B0-F4D3-924A-8E40-48AEDAD00496}"/>
              </a:ext>
            </a:extLst>
          </p:cNvPr>
          <p:cNvSpPr>
            <a:spLocks noGrp="1"/>
          </p:cNvSpPr>
          <p:nvPr>
            <p:ph type="title"/>
          </p:nvPr>
        </p:nvSpPr>
        <p:spPr>
          <a:xfrm>
            <a:off x="457200" y="274319"/>
            <a:ext cx="8229599" cy="923330"/>
          </a:xfrm>
        </p:spPr>
        <p:txBody>
          <a:bodyPr/>
          <a:lstStyle/>
          <a:p>
            <a:r>
              <a:rPr lang="en-US" sz="6000" dirty="0"/>
              <a:t>Deep Relational Learning</a:t>
            </a:r>
          </a:p>
        </p:txBody>
      </p:sp>
      <p:sp>
        <p:nvSpPr>
          <p:cNvPr id="3" name="Text Placeholder 2">
            <a:extLst>
              <a:ext uri="{FF2B5EF4-FFF2-40B4-BE49-F238E27FC236}">
                <a16:creationId xmlns:a16="http://schemas.microsoft.com/office/drawing/2014/main" id="{64439CA6-B002-7347-87C2-B050348E1851}"/>
              </a:ext>
            </a:extLst>
          </p:cNvPr>
          <p:cNvSpPr>
            <a:spLocks noGrp="1"/>
          </p:cNvSpPr>
          <p:nvPr>
            <p:ph type="body" idx="1"/>
          </p:nvPr>
        </p:nvSpPr>
        <p:spPr>
          <a:xfrm>
            <a:off x="457200" y="1577340"/>
            <a:ext cx="8229599" cy="276999"/>
          </a:xfrm>
        </p:spPr>
        <p:txBody>
          <a:bodyPr/>
          <a:lstStyle/>
          <a:p>
            <a:r>
              <a:rPr lang="en-US" dirty="0"/>
              <a:t>Neuro-symbolic approaches in NLP</a:t>
            </a:r>
          </a:p>
        </p:txBody>
      </p:sp>
      <p:sp>
        <p:nvSpPr>
          <p:cNvPr id="4" name="TextBox 3">
            <a:extLst>
              <a:ext uri="{FF2B5EF4-FFF2-40B4-BE49-F238E27FC236}">
                <a16:creationId xmlns:a16="http://schemas.microsoft.com/office/drawing/2014/main" id="{48D9F84B-D32B-BF4E-B380-455EC8318792}"/>
              </a:ext>
            </a:extLst>
          </p:cNvPr>
          <p:cNvSpPr txBox="1"/>
          <p:nvPr/>
        </p:nvSpPr>
        <p:spPr>
          <a:xfrm>
            <a:off x="5943600" y="1187600"/>
            <a:ext cx="2981522" cy="369332"/>
          </a:xfrm>
          <a:prstGeom prst="rect">
            <a:avLst/>
          </a:prstGeom>
          <a:noFill/>
        </p:spPr>
        <p:txBody>
          <a:bodyPr wrap="none" rtlCol="0">
            <a:spAutoFit/>
          </a:bodyPr>
          <a:lstStyle/>
          <a:p>
            <a:r>
              <a:rPr lang="en-US" dirty="0"/>
              <a:t>Pacheco and </a:t>
            </a:r>
            <a:r>
              <a:rPr lang="en-US" dirty="0" err="1"/>
              <a:t>Goldwaser</a:t>
            </a:r>
            <a:r>
              <a:rPr lang="en-US" dirty="0"/>
              <a:t>, 2021</a:t>
            </a:r>
          </a:p>
        </p:txBody>
      </p:sp>
      <p:sp>
        <p:nvSpPr>
          <p:cNvPr id="7" name="TextBox 6">
            <a:extLst>
              <a:ext uri="{FF2B5EF4-FFF2-40B4-BE49-F238E27FC236}">
                <a16:creationId xmlns:a16="http://schemas.microsoft.com/office/drawing/2014/main" id="{09176607-12A9-F242-A3D3-21E9ACE6B926}"/>
              </a:ext>
            </a:extLst>
          </p:cNvPr>
          <p:cNvSpPr txBox="1"/>
          <p:nvPr/>
        </p:nvSpPr>
        <p:spPr>
          <a:xfrm>
            <a:off x="959165" y="6470804"/>
            <a:ext cx="7070590" cy="369332"/>
          </a:xfrm>
          <a:prstGeom prst="rect">
            <a:avLst/>
          </a:prstGeom>
          <a:noFill/>
        </p:spPr>
        <p:txBody>
          <a:bodyPr wrap="none" rtlCol="0">
            <a:spAutoFit/>
          </a:bodyPr>
          <a:lstStyle/>
          <a:p>
            <a:r>
              <a:rPr lang="en-US" dirty="0">
                <a:hlinkClick r:id="rId3"/>
              </a:rPr>
              <a:t>https://www.cs.purdue.edu/homes/pachecog/tutorials/ns4nlp/slides.pdf</a:t>
            </a:r>
            <a:r>
              <a:rPr lang="en-US" dirty="0"/>
              <a:t> </a:t>
            </a:r>
          </a:p>
        </p:txBody>
      </p:sp>
      <p:pic>
        <p:nvPicPr>
          <p:cNvPr id="6" name="Picture 5" descr="Graphical user interface, text, application&#10;&#10;Description automatically generated">
            <a:extLst>
              <a:ext uri="{FF2B5EF4-FFF2-40B4-BE49-F238E27FC236}">
                <a16:creationId xmlns:a16="http://schemas.microsoft.com/office/drawing/2014/main" id="{43CD69E9-419A-CE4B-860A-7B7080AA6C1A}"/>
              </a:ext>
            </a:extLst>
          </p:cNvPr>
          <p:cNvPicPr>
            <a:picLocks noChangeAspect="1"/>
          </p:cNvPicPr>
          <p:nvPr/>
        </p:nvPicPr>
        <p:blipFill rotWithShape="1">
          <a:blip r:embed="rId4">
            <a:extLst>
              <a:ext uri="{28A0092B-C50C-407E-A947-70E740481C1C}">
                <a14:useLocalDpi xmlns:a14="http://schemas.microsoft.com/office/drawing/2010/main" val="0"/>
              </a:ext>
            </a:extLst>
          </a:blip>
          <a:srcRect l="10490" t="17040" r="8333" b="17040"/>
          <a:stretch/>
        </p:blipFill>
        <p:spPr>
          <a:xfrm>
            <a:off x="959165" y="2110930"/>
            <a:ext cx="7422835" cy="3703321"/>
          </a:xfrm>
          <a:prstGeom prst="rect">
            <a:avLst/>
          </a:prstGeom>
        </p:spPr>
      </p:pic>
    </p:spTree>
    <p:extLst>
      <p:ext uri="{BB962C8B-B14F-4D97-AF65-F5344CB8AC3E}">
        <p14:creationId xmlns:p14="http://schemas.microsoft.com/office/powerpoint/2010/main" val="4095681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1E8B0-F4D3-924A-8E40-48AEDAD00496}"/>
              </a:ext>
            </a:extLst>
          </p:cNvPr>
          <p:cNvSpPr>
            <a:spLocks noGrp="1"/>
          </p:cNvSpPr>
          <p:nvPr>
            <p:ph type="title"/>
          </p:nvPr>
        </p:nvSpPr>
        <p:spPr>
          <a:xfrm>
            <a:off x="457200" y="274319"/>
            <a:ext cx="8229599" cy="923330"/>
          </a:xfrm>
        </p:spPr>
        <p:txBody>
          <a:bodyPr/>
          <a:lstStyle/>
          <a:p>
            <a:r>
              <a:rPr lang="en-US" sz="6000" dirty="0"/>
              <a:t>Deep Relational Learning</a:t>
            </a:r>
          </a:p>
        </p:txBody>
      </p:sp>
      <p:sp>
        <p:nvSpPr>
          <p:cNvPr id="3" name="Text Placeholder 2">
            <a:extLst>
              <a:ext uri="{FF2B5EF4-FFF2-40B4-BE49-F238E27FC236}">
                <a16:creationId xmlns:a16="http://schemas.microsoft.com/office/drawing/2014/main" id="{64439CA6-B002-7347-87C2-B050348E1851}"/>
              </a:ext>
            </a:extLst>
          </p:cNvPr>
          <p:cNvSpPr>
            <a:spLocks noGrp="1"/>
          </p:cNvSpPr>
          <p:nvPr>
            <p:ph type="body" idx="1"/>
          </p:nvPr>
        </p:nvSpPr>
        <p:spPr>
          <a:xfrm>
            <a:off x="457200" y="1577340"/>
            <a:ext cx="8229599" cy="276999"/>
          </a:xfrm>
        </p:spPr>
        <p:txBody>
          <a:bodyPr/>
          <a:lstStyle/>
          <a:p>
            <a:r>
              <a:rPr lang="en-US" dirty="0"/>
              <a:t>Neuro-symbolic approaches in NLP</a:t>
            </a:r>
          </a:p>
        </p:txBody>
      </p:sp>
      <p:sp>
        <p:nvSpPr>
          <p:cNvPr id="4" name="TextBox 3">
            <a:extLst>
              <a:ext uri="{FF2B5EF4-FFF2-40B4-BE49-F238E27FC236}">
                <a16:creationId xmlns:a16="http://schemas.microsoft.com/office/drawing/2014/main" id="{48D9F84B-D32B-BF4E-B380-455EC8318792}"/>
              </a:ext>
            </a:extLst>
          </p:cNvPr>
          <p:cNvSpPr txBox="1"/>
          <p:nvPr/>
        </p:nvSpPr>
        <p:spPr>
          <a:xfrm>
            <a:off x="5943600" y="1187600"/>
            <a:ext cx="2981522" cy="369332"/>
          </a:xfrm>
          <a:prstGeom prst="rect">
            <a:avLst/>
          </a:prstGeom>
          <a:noFill/>
        </p:spPr>
        <p:txBody>
          <a:bodyPr wrap="none" rtlCol="0">
            <a:spAutoFit/>
          </a:bodyPr>
          <a:lstStyle/>
          <a:p>
            <a:r>
              <a:rPr lang="en-US" dirty="0"/>
              <a:t>Pacheco and </a:t>
            </a:r>
            <a:r>
              <a:rPr lang="en-US" dirty="0" err="1"/>
              <a:t>Goldwaser</a:t>
            </a:r>
            <a:r>
              <a:rPr lang="en-US" dirty="0"/>
              <a:t>, 2021</a:t>
            </a:r>
          </a:p>
        </p:txBody>
      </p:sp>
      <p:sp>
        <p:nvSpPr>
          <p:cNvPr id="7" name="TextBox 6">
            <a:extLst>
              <a:ext uri="{FF2B5EF4-FFF2-40B4-BE49-F238E27FC236}">
                <a16:creationId xmlns:a16="http://schemas.microsoft.com/office/drawing/2014/main" id="{09176607-12A9-F242-A3D3-21E9ACE6B926}"/>
              </a:ext>
            </a:extLst>
          </p:cNvPr>
          <p:cNvSpPr txBox="1"/>
          <p:nvPr/>
        </p:nvSpPr>
        <p:spPr>
          <a:xfrm>
            <a:off x="959165" y="6470804"/>
            <a:ext cx="7070590" cy="369332"/>
          </a:xfrm>
          <a:prstGeom prst="rect">
            <a:avLst/>
          </a:prstGeom>
          <a:noFill/>
        </p:spPr>
        <p:txBody>
          <a:bodyPr wrap="none" rtlCol="0">
            <a:spAutoFit/>
          </a:bodyPr>
          <a:lstStyle/>
          <a:p>
            <a:r>
              <a:rPr lang="en-US" dirty="0">
                <a:hlinkClick r:id="rId3"/>
              </a:rPr>
              <a:t>https://www.cs.purdue.edu/homes/pachecog/tutorials/ns4nlp/slides.pdf</a:t>
            </a:r>
            <a:r>
              <a:rPr lang="en-US" dirty="0"/>
              <a:t> </a:t>
            </a:r>
          </a:p>
        </p:txBody>
      </p:sp>
      <p:pic>
        <p:nvPicPr>
          <p:cNvPr id="8" name="Picture 7" descr="Graphical user interface, application&#10;&#10;Description automatically generated">
            <a:extLst>
              <a:ext uri="{FF2B5EF4-FFF2-40B4-BE49-F238E27FC236}">
                <a16:creationId xmlns:a16="http://schemas.microsoft.com/office/drawing/2014/main" id="{CA75A3F3-3C25-3B43-88D8-FA9DEE443122}"/>
              </a:ext>
            </a:extLst>
          </p:cNvPr>
          <p:cNvPicPr>
            <a:picLocks noChangeAspect="1"/>
          </p:cNvPicPr>
          <p:nvPr/>
        </p:nvPicPr>
        <p:blipFill rotWithShape="1">
          <a:blip r:embed="rId4">
            <a:extLst>
              <a:ext uri="{28A0092B-C50C-407E-A947-70E740481C1C}">
                <a14:useLocalDpi xmlns:a14="http://schemas.microsoft.com/office/drawing/2010/main" val="0"/>
              </a:ext>
            </a:extLst>
          </a:blip>
          <a:srcRect l="8333" t="21970" r="44166" b="13378"/>
          <a:stretch/>
        </p:blipFill>
        <p:spPr>
          <a:xfrm>
            <a:off x="2328961" y="1942016"/>
            <a:ext cx="5105400" cy="4269264"/>
          </a:xfrm>
          <a:prstGeom prst="rect">
            <a:avLst/>
          </a:prstGeom>
        </p:spPr>
      </p:pic>
    </p:spTree>
    <p:extLst>
      <p:ext uri="{BB962C8B-B14F-4D97-AF65-F5344CB8AC3E}">
        <p14:creationId xmlns:p14="http://schemas.microsoft.com/office/powerpoint/2010/main" val="2965197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1E8B0-F4D3-924A-8E40-48AEDAD00496}"/>
              </a:ext>
            </a:extLst>
          </p:cNvPr>
          <p:cNvSpPr>
            <a:spLocks noGrp="1"/>
          </p:cNvSpPr>
          <p:nvPr>
            <p:ph type="title"/>
          </p:nvPr>
        </p:nvSpPr>
        <p:spPr>
          <a:xfrm>
            <a:off x="457200" y="274319"/>
            <a:ext cx="8229599" cy="923330"/>
          </a:xfrm>
        </p:spPr>
        <p:txBody>
          <a:bodyPr/>
          <a:lstStyle/>
          <a:p>
            <a:r>
              <a:rPr lang="en-US" sz="6000" dirty="0"/>
              <a:t>Locating Knowledge in LM</a:t>
            </a:r>
          </a:p>
        </p:txBody>
      </p:sp>
      <p:sp>
        <p:nvSpPr>
          <p:cNvPr id="3" name="Text Placeholder 2">
            <a:extLst>
              <a:ext uri="{FF2B5EF4-FFF2-40B4-BE49-F238E27FC236}">
                <a16:creationId xmlns:a16="http://schemas.microsoft.com/office/drawing/2014/main" id="{64439CA6-B002-7347-87C2-B050348E1851}"/>
              </a:ext>
            </a:extLst>
          </p:cNvPr>
          <p:cNvSpPr>
            <a:spLocks noGrp="1"/>
          </p:cNvSpPr>
          <p:nvPr>
            <p:ph type="body" idx="1"/>
          </p:nvPr>
        </p:nvSpPr>
        <p:spPr>
          <a:xfrm>
            <a:off x="457200" y="1577340"/>
            <a:ext cx="8229599" cy="276999"/>
          </a:xfrm>
        </p:spPr>
        <p:txBody>
          <a:bodyPr/>
          <a:lstStyle/>
          <a:p>
            <a:r>
              <a:rPr lang="en-US" dirty="0"/>
              <a:t>Locating and Editing Factual Knowledge in GPT</a:t>
            </a:r>
          </a:p>
        </p:txBody>
      </p:sp>
      <p:sp>
        <p:nvSpPr>
          <p:cNvPr id="4" name="TextBox 3">
            <a:extLst>
              <a:ext uri="{FF2B5EF4-FFF2-40B4-BE49-F238E27FC236}">
                <a16:creationId xmlns:a16="http://schemas.microsoft.com/office/drawing/2014/main" id="{48D9F84B-D32B-BF4E-B380-455EC8318792}"/>
              </a:ext>
            </a:extLst>
          </p:cNvPr>
          <p:cNvSpPr txBox="1"/>
          <p:nvPr/>
        </p:nvSpPr>
        <p:spPr>
          <a:xfrm>
            <a:off x="5943600" y="1187600"/>
            <a:ext cx="1824923" cy="369332"/>
          </a:xfrm>
          <a:prstGeom prst="rect">
            <a:avLst/>
          </a:prstGeom>
          <a:noFill/>
        </p:spPr>
        <p:txBody>
          <a:bodyPr wrap="none" rtlCol="0">
            <a:spAutoFit/>
          </a:bodyPr>
          <a:lstStyle/>
          <a:p>
            <a:r>
              <a:rPr lang="en-US" dirty="0"/>
              <a:t>Meng et al., 2022</a:t>
            </a:r>
          </a:p>
        </p:txBody>
      </p:sp>
      <p:sp>
        <p:nvSpPr>
          <p:cNvPr id="7" name="TextBox 6">
            <a:extLst>
              <a:ext uri="{FF2B5EF4-FFF2-40B4-BE49-F238E27FC236}">
                <a16:creationId xmlns:a16="http://schemas.microsoft.com/office/drawing/2014/main" id="{09176607-12A9-F242-A3D3-21E9ACE6B926}"/>
              </a:ext>
            </a:extLst>
          </p:cNvPr>
          <p:cNvSpPr txBox="1"/>
          <p:nvPr/>
        </p:nvSpPr>
        <p:spPr>
          <a:xfrm>
            <a:off x="959165" y="6470804"/>
            <a:ext cx="2664063" cy="369332"/>
          </a:xfrm>
          <a:prstGeom prst="rect">
            <a:avLst/>
          </a:prstGeom>
          <a:noFill/>
        </p:spPr>
        <p:txBody>
          <a:bodyPr wrap="none" rtlCol="0">
            <a:spAutoFit/>
          </a:bodyPr>
          <a:lstStyle/>
          <a:p>
            <a:r>
              <a:rPr lang="en-US" dirty="0">
                <a:hlinkClick r:id="rId3"/>
              </a:rPr>
              <a:t>https://rome.baulab.info/</a:t>
            </a:r>
            <a:r>
              <a:rPr lang="en-US" dirty="0"/>
              <a:t> </a:t>
            </a:r>
          </a:p>
        </p:txBody>
      </p:sp>
      <p:pic>
        <p:nvPicPr>
          <p:cNvPr id="6" name="Picture 5" descr="Graphical user interface, text, application, Word&#10;&#10;Description automatically generated">
            <a:extLst>
              <a:ext uri="{FF2B5EF4-FFF2-40B4-BE49-F238E27FC236}">
                <a16:creationId xmlns:a16="http://schemas.microsoft.com/office/drawing/2014/main" id="{4EC30AEE-0AD1-EC40-A802-D4DBA5CDDA52}"/>
              </a:ext>
            </a:extLst>
          </p:cNvPr>
          <p:cNvPicPr>
            <a:picLocks noChangeAspect="1"/>
          </p:cNvPicPr>
          <p:nvPr/>
        </p:nvPicPr>
        <p:blipFill rotWithShape="1">
          <a:blip r:embed="rId4">
            <a:extLst>
              <a:ext uri="{28A0092B-C50C-407E-A947-70E740481C1C}">
                <a14:useLocalDpi xmlns:a14="http://schemas.microsoft.com/office/drawing/2010/main" val="0"/>
              </a:ext>
            </a:extLst>
          </a:blip>
          <a:srcRect l="11669" t="17317" r="11669" b="30000"/>
          <a:stretch/>
        </p:blipFill>
        <p:spPr>
          <a:xfrm>
            <a:off x="1048295" y="2139504"/>
            <a:ext cx="6720228" cy="4305913"/>
          </a:xfrm>
          <a:prstGeom prst="rect">
            <a:avLst/>
          </a:prstGeom>
        </p:spPr>
      </p:pic>
    </p:spTree>
    <p:extLst>
      <p:ext uri="{BB962C8B-B14F-4D97-AF65-F5344CB8AC3E}">
        <p14:creationId xmlns:p14="http://schemas.microsoft.com/office/powerpoint/2010/main" val="953041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1E8B0-F4D3-924A-8E40-48AEDAD00496}"/>
              </a:ext>
            </a:extLst>
          </p:cNvPr>
          <p:cNvSpPr>
            <a:spLocks noGrp="1"/>
          </p:cNvSpPr>
          <p:nvPr>
            <p:ph type="title"/>
          </p:nvPr>
        </p:nvSpPr>
        <p:spPr>
          <a:xfrm>
            <a:off x="457200" y="274319"/>
            <a:ext cx="8229599" cy="923330"/>
          </a:xfrm>
        </p:spPr>
        <p:txBody>
          <a:bodyPr/>
          <a:lstStyle/>
          <a:p>
            <a:r>
              <a:rPr lang="en-US" sz="6000" dirty="0"/>
              <a:t>Locating Knowledge in LM</a:t>
            </a:r>
          </a:p>
        </p:txBody>
      </p:sp>
      <p:sp>
        <p:nvSpPr>
          <p:cNvPr id="3" name="Text Placeholder 2">
            <a:extLst>
              <a:ext uri="{FF2B5EF4-FFF2-40B4-BE49-F238E27FC236}">
                <a16:creationId xmlns:a16="http://schemas.microsoft.com/office/drawing/2014/main" id="{64439CA6-B002-7347-87C2-B050348E1851}"/>
              </a:ext>
            </a:extLst>
          </p:cNvPr>
          <p:cNvSpPr>
            <a:spLocks noGrp="1"/>
          </p:cNvSpPr>
          <p:nvPr>
            <p:ph type="body" idx="1"/>
          </p:nvPr>
        </p:nvSpPr>
        <p:spPr>
          <a:xfrm>
            <a:off x="457200" y="1577340"/>
            <a:ext cx="8229599" cy="276999"/>
          </a:xfrm>
        </p:spPr>
        <p:txBody>
          <a:bodyPr/>
          <a:lstStyle/>
          <a:p>
            <a:r>
              <a:rPr lang="en-US" dirty="0"/>
              <a:t>Locating and Editing Factual Knowledge in GPT</a:t>
            </a:r>
          </a:p>
        </p:txBody>
      </p:sp>
      <p:sp>
        <p:nvSpPr>
          <p:cNvPr id="4" name="TextBox 3">
            <a:extLst>
              <a:ext uri="{FF2B5EF4-FFF2-40B4-BE49-F238E27FC236}">
                <a16:creationId xmlns:a16="http://schemas.microsoft.com/office/drawing/2014/main" id="{48D9F84B-D32B-BF4E-B380-455EC8318792}"/>
              </a:ext>
            </a:extLst>
          </p:cNvPr>
          <p:cNvSpPr txBox="1"/>
          <p:nvPr/>
        </p:nvSpPr>
        <p:spPr>
          <a:xfrm>
            <a:off x="5943600" y="1187600"/>
            <a:ext cx="1824923" cy="369332"/>
          </a:xfrm>
          <a:prstGeom prst="rect">
            <a:avLst/>
          </a:prstGeom>
          <a:noFill/>
        </p:spPr>
        <p:txBody>
          <a:bodyPr wrap="none" rtlCol="0">
            <a:spAutoFit/>
          </a:bodyPr>
          <a:lstStyle/>
          <a:p>
            <a:r>
              <a:rPr lang="en-US" dirty="0"/>
              <a:t>Meng et al., 2022</a:t>
            </a:r>
          </a:p>
        </p:txBody>
      </p:sp>
      <p:sp>
        <p:nvSpPr>
          <p:cNvPr id="7" name="TextBox 6">
            <a:extLst>
              <a:ext uri="{FF2B5EF4-FFF2-40B4-BE49-F238E27FC236}">
                <a16:creationId xmlns:a16="http://schemas.microsoft.com/office/drawing/2014/main" id="{09176607-12A9-F242-A3D3-21E9ACE6B926}"/>
              </a:ext>
            </a:extLst>
          </p:cNvPr>
          <p:cNvSpPr txBox="1"/>
          <p:nvPr/>
        </p:nvSpPr>
        <p:spPr>
          <a:xfrm>
            <a:off x="959165" y="6470804"/>
            <a:ext cx="2664063" cy="369332"/>
          </a:xfrm>
          <a:prstGeom prst="rect">
            <a:avLst/>
          </a:prstGeom>
          <a:noFill/>
        </p:spPr>
        <p:txBody>
          <a:bodyPr wrap="none" rtlCol="0">
            <a:spAutoFit/>
          </a:bodyPr>
          <a:lstStyle/>
          <a:p>
            <a:r>
              <a:rPr lang="en-US" dirty="0">
                <a:hlinkClick r:id="rId3"/>
              </a:rPr>
              <a:t>https://rome.baulab.info/</a:t>
            </a:r>
            <a:r>
              <a:rPr lang="en-US" dirty="0"/>
              <a:t> </a:t>
            </a:r>
          </a:p>
        </p:txBody>
      </p:sp>
      <p:pic>
        <p:nvPicPr>
          <p:cNvPr id="8" name="Picture 7" descr="Graphical user interface, text, application&#10;&#10;Description automatically generated">
            <a:extLst>
              <a:ext uri="{FF2B5EF4-FFF2-40B4-BE49-F238E27FC236}">
                <a16:creationId xmlns:a16="http://schemas.microsoft.com/office/drawing/2014/main" id="{0EB00B38-5413-9C48-9F36-55747F2568AD}"/>
              </a:ext>
            </a:extLst>
          </p:cNvPr>
          <p:cNvPicPr>
            <a:picLocks noChangeAspect="1"/>
          </p:cNvPicPr>
          <p:nvPr/>
        </p:nvPicPr>
        <p:blipFill rotWithShape="1">
          <a:blip r:embed="rId4">
            <a:extLst>
              <a:ext uri="{28A0092B-C50C-407E-A947-70E740481C1C}">
                <a14:useLocalDpi xmlns:a14="http://schemas.microsoft.com/office/drawing/2010/main" val="0"/>
              </a:ext>
            </a:extLst>
          </a:blip>
          <a:srcRect l="9596" t="15556" r="6542" b="32222"/>
          <a:stretch/>
        </p:blipFill>
        <p:spPr>
          <a:xfrm>
            <a:off x="1143000" y="2046785"/>
            <a:ext cx="7131961" cy="4140899"/>
          </a:xfrm>
          <a:prstGeom prst="rect">
            <a:avLst/>
          </a:prstGeom>
        </p:spPr>
      </p:pic>
    </p:spTree>
    <p:extLst>
      <p:ext uri="{BB962C8B-B14F-4D97-AF65-F5344CB8AC3E}">
        <p14:creationId xmlns:p14="http://schemas.microsoft.com/office/powerpoint/2010/main" val="183013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1E8B0-F4D3-924A-8E40-48AEDAD00496}"/>
              </a:ext>
            </a:extLst>
          </p:cNvPr>
          <p:cNvSpPr>
            <a:spLocks noGrp="1"/>
          </p:cNvSpPr>
          <p:nvPr>
            <p:ph type="title"/>
          </p:nvPr>
        </p:nvSpPr>
        <p:spPr>
          <a:xfrm>
            <a:off x="457200" y="274319"/>
            <a:ext cx="8229599" cy="923330"/>
          </a:xfrm>
        </p:spPr>
        <p:txBody>
          <a:bodyPr/>
          <a:lstStyle/>
          <a:p>
            <a:r>
              <a:rPr lang="en-US" sz="6000" dirty="0"/>
              <a:t>Locating Knowledge in LM</a:t>
            </a:r>
          </a:p>
        </p:txBody>
      </p:sp>
      <p:sp>
        <p:nvSpPr>
          <p:cNvPr id="4" name="TextBox 3">
            <a:extLst>
              <a:ext uri="{FF2B5EF4-FFF2-40B4-BE49-F238E27FC236}">
                <a16:creationId xmlns:a16="http://schemas.microsoft.com/office/drawing/2014/main" id="{48D9F84B-D32B-BF4E-B380-455EC8318792}"/>
              </a:ext>
            </a:extLst>
          </p:cNvPr>
          <p:cNvSpPr txBox="1"/>
          <p:nvPr/>
        </p:nvSpPr>
        <p:spPr>
          <a:xfrm>
            <a:off x="5943600" y="1187600"/>
            <a:ext cx="1824923" cy="369332"/>
          </a:xfrm>
          <a:prstGeom prst="rect">
            <a:avLst/>
          </a:prstGeom>
          <a:noFill/>
        </p:spPr>
        <p:txBody>
          <a:bodyPr wrap="none" rtlCol="0">
            <a:spAutoFit/>
          </a:bodyPr>
          <a:lstStyle/>
          <a:p>
            <a:r>
              <a:rPr lang="en-US" dirty="0"/>
              <a:t>Meng et al., 2022</a:t>
            </a:r>
          </a:p>
        </p:txBody>
      </p:sp>
      <p:sp>
        <p:nvSpPr>
          <p:cNvPr id="7" name="TextBox 6">
            <a:extLst>
              <a:ext uri="{FF2B5EF4-FFF2-40B4-BE49-F238E27FC236}">
                <a16:creationId xmlns:a16="http://schemas.microsoft.com/office/drawing/2014/main" id="{09176607-12A9-F242-A3D3-21E9ACE6B926}"/>
              </a:ext>
            </a:extLst>
          </p:cNvPr>
          <p:cNvSpPr txBox="1"/>
          <p:nvPr/>
        </p:nvSpPr>
        <p:spPr>
          <a:xfrm>
            <a:off x="959165" y="6470804"/>
            <a:ext cx="2664063" cy="369332"/>
          </a:xfrm>
          <a:prstGeom prst="rect">
            <a:avLst/>
          </a:prstGeom>
          <a:noFill/>
        </p:spPr>
        <p:txBody>
          <a:bodyPr wrap="none" rtlCol="0">
            <a:spAutoFit/>
          </a:bodyPr>
          <a:lstStyle/>
          <a:p>
            <a:r>
              <a:rPr lang="en-US" dirty="0">
                <a:hlinkClick r:id="rId3"/>
              </a:rPr>
              <a:t>https://rome.baulab.info/</a:t>
            </a:r>
            <a:r>
              <a:rPr lang="en-US" dirty="0"/>
              <a:t> </a:t>
            </a:r>
          </a:p>
        </p:txBody>
      </p:sp>
      <p:pic>
        <p:nvPicPr>
          <p:cNvPr id="12" name="Picture 11" descr="Text&#10;&#10;Description automatically generated">
            <a:extLst>
              <a:ext uri="{FF2B5EF4-FFF2-40B4-BE49-F238E27FC236}">
                <a16:creationId xmlns:a16="http://schemas.microsoft.com/office/drawing/2014/main" id="{745D6228-A65A-B14A-AB57-15A6839790C2}"/>
              </a:ext>
            </a:extLst>
          </p:cNvPr>
          <p:cNvPicPr>
            <a:picLocks noChangeAspect="1"/>
          </p:cNvPicPr>
          <p:nvPr/>
        </p:nvPicPr>
        <p:blipFill rotWithShape="1">
          <a:blip r:embed="rId4">
            <a:extLst>
              <a:ext uri="{28A0092B-C50C-407E-A947-70E740481C1C}">
                <a14:useLocalDpi xmlns:a14="http://schemas.microsoft.com/office/drawing/2010/main" val="0"/>
              </a:ext>
            </a:extLst>
          </a:blip>
          <a:srcRect l="12500" t="12667" r="37500" b="15333"/>
          <a:stretch/>
        </p:blipFill>
        <p:spPr>
          <a:xfrm>
            <a:off x="457199" y="1372266"/>
            <a:ext cx="5417927" cy="4876134"/>
          </a:xfrm>
          <a:prstGeom prst="rect">
            <a:avLst/>
          </a:prstGeom>
        </p:spPr>
      </p:pic>
    </p:spTree>
    <p:extLst>
      <p:ext uri="{BB962C8B-B14F-4D97-AF65-F5344CB8AC3E}">
        <p14:creationId xmlns:p14="http://schemas.microsoft.com/office/powerpoint/2010/main" val="2605137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1E8B0-F4D3-924A-8E40-48AEDAD00496}"/>
              </a:ext>
            </a:extLst>
          </p:cNvPr>
          <p:cNvSpPr>
            <a:spLocks noGrp="1"/>
          </p:cNvSpPr>
          <p:nvPr>
            <p:ph type="title"/>
          </p:nvPr>
        </p:nvSpPr>
        <p:spPr>
          <a:xfrm>
            <a:off x="457200" y="274319"/>
            <a:ext cx="8229599" cy="923330"/>
          </a:xfrm>
        </p:spPr>
        <p:txBody>
          <a:bodyPr/>
          <a:lstStyle/>
          <a:p>
            <a:r>
              <a:rPr lang="en-US" sz="6000" dirty="0"/>
              <a:t>Locating Knowledge in LM</a:t>
            </a:r>
          </a:p>
        </p:txBody>
      </p:sp>
      <p:sp>
        <p:nvSpPr>
          <p:cNvPr id="4" name="TextBox 3">
            <a:extLst>
              <a:ext uri="{FF2B5EF4-FFF2-40B4-BE49-F238E27FC236}">
                <a16:creationId xmlns:a16="http://schemas.microsoft.com/office/drawing/2014/main" id="{48D9F84B-D32B-BF4E-B380-455EC8318792}"/>
              </a:ext>
            </a:extLst>
          </p:cNvPr>
          <p:cNvSpPr txBox="1"/>
          <p:nvPr/>
        </p:nvSpPr>
        <p:spPr>
          <a:xfrm>
            <a:off x="5943600" y="1187600"/>
            <a:ext cx="1824923" cy="369332"/>
          </a:xfrm>
          <a:prstGeom prst="rect">
            <a:avLst/>
          </a:prstGeom>
          <a:noFill/>
        </p:spPr>
        <p:txBody>
          <a:bodyPr wrap="none" rtlCol="0">
            <a:spAutoFit/>
          </a:bodyPr>
          <a:lstStyle/>
          <a:p>
            <a:r>
              <a:rPr lang="en-US" dirty="0"/>
              <a:t>Meng et al., 2022</a:t>
            </a:r>
          </a:p>
        </p:txBody>
      </p:sp>
      <p:sp>
        <p:nvSpPr>
          <p:cNvPr id="7" name="TextBox 6">
            <a:extLst>
              <a:ext uri="{FF2B5EF4-FFF2-40B4-BE49-F238E27FC236}">
                <a16:creationId xmlns:a16="http://schemas.microsoft.com/office/drawing/2014/main" id="{09176607-12A9-F242-A3D3-21E9ACE6B926}"/>
              </a:ext>
            </a:extLst>
          </p:cNvPr>
          <p:cNvSpPr txBox="1"/>
          <p:nvPr/>
        </p:nvSpPr>
        <p:spPr>
          <a:xfrm>
            <a:off x="959165" y="6470804"/>
            <a:ext cx="2664063" cy="369332"/>
          </a:xfrm>
          <a:prstGeom prst="rect">
            <a:avLst/>
          </a:prstGeom>
          <a:noFill/>
        </p:spPr>
        <p:txBody>
          <a:bodyPr wrap="none" rtlCol="0">
            <a:spAutoFit/>
          </a:bodyPr>
          <a:lstStyle/>
          <a:p>
            <a:r>
              <a:rPr lang="en-US" dirty="0">
                <a:hlinkClick r:id="rId3"/>
              </a:rPr>
              <a:t>https://rome.baulab.info/</a:t>
            </a:r>
            <a:r>
              <a:rPr lang="en-US" dirty="0"/>
              <a:t> </a:t>
            </a:r>
          </a:p>
        </p:txBody>
      </p:sp>
      <p:pic>
        <p:nvPicPr>
          <p:cNvPr id="10" name="Picture 9" descr="Graphical user interface, text, application&#10;&#10;Description automatically generated">
            <a:extLst>
              <a:ext uri="{FF2B5EF4-FFF2-40B4-BE49-F238E27FC236}">
                <a16:creationId xmlns:a16="http://schemas.microsoft.com/office/drawing/2014/main" id="{F39E16B2-E5F2-7D42-9ADD-2E1DF5074B6C}"/>
              </a:ext>
            </a:extLst>
          </p:cNvPr>
          <p:cNvPicPr>
            <a:picLocks noChangeAspect="1"/>
          </p:cNvPicPr>
          <p:nvPr/>
        </p:nvPicPr>
        <p:blipFill rotWithShape="1">
          <a:blip r:embed="rId4">
            <a:extLst>
              <a:ext uri="{28A0092B-C50C-407E-A947-70E740481C1C}">
                <a14:useLocalDpi xmlns:a14="http://schemas.microsoft.com/office/drawing/2010/main" val="0"/>
              </a:ext>
            </a:extLst>
          </a:blip>
          <a:srcRect l="11981" t="27333" r="37529" b="16536"/>
          <a:stretch/>
        </p:blipFill>
        <p:spPr>
          <a:xfrm>
            <a:off x="609600" y="1612144"/>
            <a:ext cx="6782046" cy="4712456"/>
          </a:xfrm>
          <a:prstGeom prst="rect">
            <a:avLst/>
          </a:prstGeom>
        </p:spPr>
      </p:pic>
    </p:spTree>
    <p:extLst>
      <p:ext uri="{BB962C8B-B14F-4D97-AF65-F5344CB8AC3E}">
        <p14:creationId xmlns:p14="http://schemas.microsoft.com/office/powerpoint/2010/main" val="2050424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1E8B0-F4D3-924A-8E40-48AEDAD00496}"/>
              </a:ext>
            </a:extLst>
          </p:cNvPr>
          <p:cNvSpPr>
            <a:spLocks noGrp="1"/>
          </p:cNvSpPr>
          <p:nvPr>
            <p:ph type="title"/>
          </p:nvPr>
        </p:nvSpPr>
        <p:spPr>
          <a:xfrm>
            <a:off x="457200" y="274319"/>
            <a:ext cx="8229599" cy="923330"/>
          </a:xfrm>
        </p:spPr>
        <p:txBody>
          <a:bodyPr/>
          <a:lstStyle/>
          <a:p>
            <a:r>
              <a:rPr lang="en-US" sz="6000" dirty="0"/>
              <a:t>Locating Knowledge in LM</a:t>
            </a:r>
          </a:p>
        </p:txBody>
      </p:sp>
      <p:sp>
        <p:nvSpPr>
          <p:cNvPr id="4" name="TextBox 3">
            <a:extLst>
              <a:ext uri="{FF2B5EF4-FFF2-40B4-BE49-F238E27FC236}">
                <a16:creationId xmlns:a16="http://schemas.microsoft.com/office/drawing/2014/main" id="{48D9F84B-D32B-BF4E-B380-455EC8318792}"/>
              </a:ext>
            </a:extLst>
          </p:cNvPr>
          <p:cNvSpPr txBox="1"/>
          <p:nvPr/>
        </p:nvSpPr>
        <p:spPr>
          <a:xfrm>
            <a:off x="5943600" y="1187600"/>
            <a:ext cx="1824923" cy="369332"/>
          </a:xfrm>
          <a:prstGeom prst="rect">
            <a:avLst/>
          </a:prstGeom>
          <a:noFill/>
        </p:spPr>
        <p:txBody>
          <a:bodyPr wrap="none" rtlCol="0">
            <a:spAutoFit/>
          </a:bodyPr>
          <a:lstStyle/>
          <a:p>
            <a:r>
              <a:rPr lang="en-US" dirty="0"/>
              <a:t>Meng et al., 2022</a:t>
            </a:r>
          </a:p>
        </p:txBody>
      </p:sp>
      <p:sp>
        <p:nvSpPr>
          <p:cNvPr id="7" name="TextBox 6">
            <a:extLst>
              <a:ext uri="{FF2B5EF4-FFF2-40B4-BE49-F238E27FC236}">
                <a16:creationId xmlns:a16="http://schemas.microsoft.com/office/drawing/2014/main" id="{09176607-12A9-F242-A3D3-21E9ACE6B926}"/>
              </a:ext>
            </a:extLst>
          </p:cNvPr>
          <p:cNvSpPr txBox="1"/>
          <p:nvPr/>
        </p:nvSpPr>
        <p:spPr>
          <a:xfrm>
            <a:off x="959165" y="6470804"/>
            <a:ext cx="2664063" cy="369332"/>
          </a:xfrm>
          <a:prstGeom prst="rect">
            <a:avLst/>
          </a:prstGeom>
          <a:noFill/>
        </p:spPr>
        <p:txBody>
          <a:bodyPr wrap="none" rtlCol="0">
            <a:spAutoFit/>
          </a:bodyPr>
          <a:lstStyle/>
          <a:p>
            <a:r>
              <a:rPr lang="en-US" dirty="0">
                <a:hlinkClick r:id="rId3"/>
              </a:rPr>
              <a:t>https://rome.baulab.info/</a:t>
            </a:r>
            <a:r>
              <a:rPr lang="en-US" dirty="0"/>
              <a:t> </a:t>
            </a:r>
          </a:p>
        </p:txBody>
      </p:sp>
      <p:pic>
        <p:nvPicPr>
          <p:cNvPr id="5" name="Picture 4" descr="Graphical user interface, text, application&#10;&#10;Description automatically generated">
            <a:extLst>
              <a:ext uri="{FF2B5EF4-FFF2-40B4-BE49-F238E27FC236}">
                <a16:creationId xmlns:a16="http://schemas.microsoft.com/office/drawing/2014/main" id="{2E16B718-2C51-1B41-ABB0-5BCB1B81C8B3}"/>
              </a:ext>
            </a:extLst>
          </p:cNvPr>
          <p:cNvPicPr>
            <a:picLocks noChangeAspect="1"/>
          </p:cNvPicPr>
          <p:nvPr/>
        </p:nvPicPr>
        <p:blipFill rotWithShape="1">
          <a:blip r:embed="rId4">
            <a:extLst>
              <a:ext uri="{28A0092B-C50C-407E-A947-70E740481C1C}">
                <a14:useLocalDpi xmlns:a14="http://schemas.microsoft.com/office/drawing/2010/main" val="0"/>
              </a:ext>
            </a:extLst>
          </a:blip>
          <a:srcRect l="11667" t="26937" r="35000" b="15333"/>
          <a:stretch/>
        </p:blipFill>
        <p:spPr>
          <a:xfrm>
            <a:off x="304800" y="1709959"/>
            <a:ext cx="7030180" cy="4756082"/>
          </a:xfrm>
          <a:prstGeom prst="rect">
            <a:avLst/>
          </a:prstGeom>
        </p:spPr>
      </p:pic>
    </p:spTree>
    <p:extLst>
      <p:ext uri="{BB962C8B-B14F-4D97-AF65-F5344CB8AC3E}">
        <p14:creationId xmlns:p14="http://schemas.microsoft.com/office/powerpoint/2010/main" val="26246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3340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1062989"/>
            <a:ext cx="6172199" cy="553998"/>
          </a:xfrm>
        </p:spPr>
        <p:txBody>
          <a:bodyPr/>
          <a:lstStyle/>
          <a:p>
            <a:r>
              <a:rPr lang="en-US" dirty="0"/>
              <a:t>Never Ending Language Learner (NELL)</a:t>
            </a:r>
            <a:br>
              <a:rPr lang="en-US" dirty="0"/>
            </a:br>
            <a:r>
              <a:rPr lang="en-US" u="sng" dirty="0">
                <a:solidFill>
                  <a:schemeClr val="accent6"/>
                </a:solidFill>
              </a:rPr>
              <a:t>rtw.ml.cmu.edu/</a:t>
            </a:r>
          </a:p>
        </p:txBody>
      </p:sp>
      <p:sp>
        <p:nvSpPr>
          <p:cNvPr id="5" name="Rectangle 4"/>
          <p:cNvSpPr/>
          <p:nvPr/>
        </p:nvSpPr>
        <p:spPr>
          <a:xfrm>
            <a:off x="1723243" y="2708779"/>
            <a:ext cx="2460208" cy="507473"/>
          </a:xfrm>
          <a:prstGeom prst="rect">
            <a:avLst/>
          </a:prstGeom>
          <a:solidFill>
            <a:schemeClr val="accent3">
              <a:alpha val="2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TextBox 5"/>
          <p:cNvSpPr txBox="1"/>
          <p:nvPr/>
        </p:nvSpPr>
        <p:spPr>
          <a:xfrm>
            <a:off x="3029248" y="2266419"/>
            <a:ext cx="3406702" cy="300082"/>
          </a:xfrm>
          <a:prstGeom prst="rect">
            <a:avLst/>
          </a:prstGeom>
          <a:noFill/>
        </p:spPr>
        <p:txBody>
          <a:bodyPr wrap="none" rtlCol="0">
            <a:spAutoFit/>
          </a:bodyPr>
          <a:lstStyle/>
          <a:p>
            <a:r>
              <a:rPr lang="en-US" sz="1350" dirty="0">
                <a:latin typeface="Copperplate"/>
                <a:cs typeface="Copperplate"/>
              </a:rPr>
              <a:t>athletePlaysForTeam</a:t>
            </a:r>
            <a:r>
              <a:rPr lang="en-US" sz="1350" dirty="0">
                <a:cs typeface="Copperplate"/>
              </a:rPr>
              <a:t>(</a:t>
            </a:r>
            <a:r>
              <a:rPr lang="en-US" sz="1350" dirty="0">
                <a:latin typeface="Apple Symbols"/>
                <a:cs typeface="Apple Symbols"/>
              </a:rPr>
              <a:t>athlete</a:t>
            </a:r>
            <a:r>
              <a:rPr lang="en-US" sz="1350" dirty="0">
                <a:cs typeface="Apple Symbols"/>
              </a:rPr>
              <a:t>, </a:t>
            </a:r>
            <a:r>
              <a:rPr lang="en-US" sz="1350" dirty="0">
                <a:latin typeface="Apple Symbols"/>
                <a:cs typeface="Apple Symbols"/>
              </a:rPr>
              <a:t>sportsTeam</a:t>
            </a:r>
            <a:r>
              <a:rPr lang="en-US" sz="1350" dirty="0">
                <a:cs typeface="Apple Symbols"/>
              </a:rPr>
              <a:t>)</a:t>
            </a:r>
            <a:endParaRPr lang="en-US" sz="1350" dirty="0">
              <a:latin typeface="Copperplate"/>
              <a:cs typeface="Copperplate"/>
            </a:endParaRPr>
          </a:p>
        </p:txBody>
      </p:sp>
      <p:sp>
        <p:nvSpPr>
          <p:cNvPr id="7" name="TextBox 6"/>
          <p:cNvSpPr txBox="1"/>
          <p:nvPr/>
        </p:nvSpPr>
        <p:spPr>
          <a:xfrm>
            <a:off x="1922273" y="2911553"/>
            <a:ext cx="2223557" cy="300082"/>
          </a:xfrm>
          <a:prstGeom prst="rect">
            <a:avLst/>
          </a:prstGeom>
          <a:noFill/>
        </p:spPr>
        <p:txBody>
          <a:bodyPr wrap="none" rtlCol="0">
            <a:spAutoFit/>
          </a:bodyPr>
          <a:lstStyle/>
          <a:p>
            <a:r>
              <a:rPr lang="en-US" sz="1350" dirty="0"/>
              <a:t>“</a:t>
            </a:r>
            <a:r>
              <a:rPr lang="en-US" sz="1350" i="1" dirty="0"/>
              <a:t>arg1</a:t>
            </a:r>
            <a:r>
              <a:rPr lang="en-US" sz="1350" dirty="0"/>
              <a:t> </a:t>
            </a:r>
            <a:r>
              <a:rPr lang="en-US" sz="1350" u="sng" dirty="0"/>
              <a:t>scored a goal for</a:t>
            </a:r>
            <a:r>
              <a:rPr lang="en-US" sz="1350" dirty="0"/>
              <a:t> </a:t>
            </a:r>
            <a:r>
              <a:rPr lang="en-US" sz="1350" i="1" dirty="0"/>
              <a:t>arg2</a:t>
            </a:r>
            <a:r>
              <a:rPr lang="en-US" sz="1350" dirty="0"/>
              <a:t>”</a:t>
            </a:r>
            <a:endParaRPr lang="en-US" sz="1350" i="1" dirty="0"/>
          </a:p>
        </p:txBody>
      </p:sp>
      <p:sp>
        <p:nvSpPr>
          <p:cNvPr id="8" name="TextBox 7"/>
          <p:cNvSpPr txBox="1"/>
          <p:nvPr/>
        </p:nvSpPr>
        <p:spPr>
          <a:xfrm>
            <a:off x="1454956" y="4850640"/>
            <a:ext cx="2767104" cy="507831"/>
          </a:xfrm>
          <a:prstGeom prst="rect">
            <a:avLst/>
          </a:prstGeom>
          <a:noFill/>
        </p:spPr>
        <p:txBody>
          <a:bodyPr wrap="none" rtlCol="0">
            <a:spAutoFit/>
          </a:bodyPr>
          <a:lstStyle/>
          <a:p>
            <a:pPr algn="ctr"/>
            <a:r>
              <a:rPr lang="en-US" sz="1350" dirty="0"/>
              <a:t>(</a:t>
            </a:r>
            <a:r>
              <a:rPr lang="en-US" sz="1350" dirty="0">
                <a:latin typeface="Apple Symbols"/>
                <a:cs typeface="Apple Symbols"/>
              </a:rPr>
              <a:t>Messi</a:t>
            </a:r>
            <a:r>
              <a:rPr lang="en-US" sz="1350" dirty="0">
                <a:cs typeface="Apple Symbols"/>
              </a:rPr>
              <a:t>, </a:t>
            </a:r>
            <a:r>
              <a:rPr lang="en-US" sz="1350" dirty="0">
                <a:latin typeface="Apple Symbols"/>
                <a:cs typeface="Apple Symbols"/>
              </a:rPr>
              <a:t>Barcelona</a:t>
            </a:r>
            <a:r>
              <a:rPr lang="en-US" sz="1350" dirty="0">
                <a:cs typeface="Apple Symbols"/>
              </a:rPr>
              <a:t>), </a:t>
            </a:r>
            <a:r>
              <a:rPr lang="en-US" sz="1350" dirty="0"/>
              <a:t>(</a:t>
            </a:r>
            <a:r>
              <a:rPr lang="en-US" sz="1350" dirty="0">
                <a:latin typeface="Apple Symbols"/>
                <a:cs typeface="Apple Symbols"/>
              </a:rPr>
              <a:t>Ronaldo</a:t>
            </a:r>
            <a:r>
              <a:rPr lang="en-US" sz="1350" dirty="0">
                <a:cs typeface="Apple Symbols"/>
              </a:rPr>
              <a:t>, </a:t>
            </a:r>
            <a:r>
              <a:rPr lang="en-US" sz="1350" dirty="0">
                <a:latin typeface="Apple Symbols"/>
                <a:cs typeface="Apple Symbols"/>
              </a:rPr>
              <a:t>Real Madrid</a:t>
            </a:r>
            <a:r>
              <a:rPr lang="en-US" sz="1350" dirty="0">
                <a:cs typeface="Apple Symbols"/>
              </a:rPr>
              <a:t>), </a:t>
            </a:r>
            <a:br>
              <a:rPr lang="en-US" sz="1350" dirty="0">
                <a:cs typeface="Apple Symbols"/>
              </a:rPr>
            </a:br>
            <a:r>
              <a:rPr lang="en-US" sz="1350" dirty="0"/>
              <a:t>(</a:t>
            </a:r>
            <a:r>
              <a:rPr lang="en-US" sz="1350" dirty="0">
                <a:latin typeface="Apple Symbols"/>
                <a:cs typeface="Apple Symbols"/>
              </a:rPr>
              <a:t>Ronaldo</a:t>
            </a:r>
            <a:r>
              <a:rPr lang="en-US" sz="1350" dirty="0">
                <a:cs typeface="Apple Symbols"/>
              </a:rPr>
              <a:t>, </a:t>
            </a:r>
            <a:r>
              <a:rPr lang="en-US" sz="1350" dirty="0">
                <a:latin typeface="Apple Symbols"/>
                <a:cs typeface="Apple Symbols"/>
              </a:rPr>
              <a:t>charity</a:t>
            </a:r>
            <a:r>
              <a:rPr lang="en-US" sz="1350" dirty="0">
                <a:cs typeface="Apple Symbols"/>
              </a:rPr>
              <a:t>) </a:t>
            </a:r>
            <a:endParaRPr lang="en-US" sz="1350" dirty="0"/>
          </a:p>
        </p:txBody>
      </p:sp>
      <p:sp>
        <p:nvSpPr>
          <p:cNvPr id="9" name="Down Arrow 8"/>
          <p:cNvSpPr/>
          <p:nvPr/>
        </p:nvSpPr>
        <p:spPr>
          <a:xfrm rot="16200000">
            <a:off x="4457270" y="4782009"/>
            <a:ext cx="257175" cy="470636"/>
          </a:xfrm>
          <a:prstGeom prst="downArrow">
            <a:avLst/>
          </a:prstGeom>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Cloud 9"/>
          <p:cNvSpPr/>
          <p:nvPr/>
        </p:nvSpPr>
        <p:spPr>
          <a:xfrm>
            <a:off x="1287399" y="3363087"/>
            <a:ext cx="3533775" cy="1171575"/>
          </a:xfrm>
          <a:prstGeom prst="cloud">
            <a:avLst/>
          </a:prstGeom>
          <a:solidFill>
            <a:schemeClr val="bg1">
              <a:lumMod val="85000"/>
            </a:schemeClr>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u="sng" dirty="0">
              <a:cs typeface="Apple Symbols"/>
            </a:endParaRPr>
          </a:p>
        </p:txBody>
      </p:sp>
      <p:sp>
        <p:nvSpPr>
          <p:cNvPr id="11" name="TextBox 10"/>
          <p:cNvSpPr txBox="1"/>
          <p:nvPr/>
        </p:nvSpPr>
        <p:spPr>
          <a:xfrm>
            <a:off x="1969604" y="3582265"/>
            <a:ext cx="2271712" cy="276999"/>
          </a:xfrm>
          <a:prstGeom prst="rect">
            <a:avLst/>
          </a:prstGeom>
          <a:noFill/>
        </p:spPr>
        <p:txBody>
          <a:bodyPr wrap="none" rtlCol="0">
            <a:spAutoFit/>
          </a:bodyPr>
          <a:lstStyle/>
          <a:p>
            <a:r>
              <a:rPr lang="en-US" sz="1200" i="1" u="sng" dirty="0">
                <a:cs typeface="Apple Symbols"/>
              </a:rPr>
              <a:t>Messi</a:t>
            </a:r>
            <a:r>
              <a:rPr lang="en-US" sz="1200" dirty="0">
                <a:cs typeface="Apple Symbols"/>
              </a:rPr>
              <a:t> scored a goal for </a:t>
            </a:r>
            <a:r>
              <a:rPr lang="en-US" sz="1200" i="1" u="sng" dirty="0">
                <a:cs typeface="Apple Symbols"/>
              </a:rPr>
              <a:t>Barcelona</a:t>
            </a:r>
          </a:p>
        </p:txBody>
      </p:sp>
      <p:sp>
        <p:nvSpPr>
          <p:cNvPr id="12" name="TextBox 11"/>
          <p:cNvSpPr txBox="1"/>
          <p:nvPr/>
        </p:nvSpPr>
        <p:spPr>
          <a:xfrm>
            <a:off x="1490663" y="3814596"/>
            <a:ext cx="2557047" cy="276999"/>
          </a:xfrm>
          <a:prstGeom prst="rect">
            <a:avLst/>
          </a:prstGeom>
          <a:noFill/>
        </p:spPr>
        <p:txBody>
          <a:bodyPr wrap="none" rtlCol="0">
            <a:spAutoFit/>
          </a:bodyPr>
          <a:lstStyle/>
          <a:p>
            <a:r>
              <a:rPr lang="en-US" sz="1200" i="1" u="sng" dirty="0">
                <a:cs typeface="Apple Symbols"/>
              </a:rPr>
              <a:t>Ronaldo</a:t>
            </a:r>
            <a:r>
              <a:rPr lang="en-US" sz="1200" dirty="0">
                <a:cs typeface="Apple Symbols"/>
              </a:rPr>
              <a:t> scored a goal for </a:t>
            </a:r>
            <a:r>
              <a:rPr lang="en-US" sz="1200" i="1" u="sng" dirty="0">
                <a:cs typeface="Apple Symbols"/>
              </a:rPr>
              <a:t>Real Madrid</a:t>
            </a:r>
          </a:p>
        </p:txBody>
      </p:sp>
      <p:sp>
        <p:nvSpPr>
          <p:cNvPr id="13" name="TextBox 12"/>
          <p:cNvSpPr txBox="1"/>
          <p:nvPr/>
        </p:nvSpPr>
        <p:spPr>
          <a:xfrm>
            <a:off x="1827992" y="4058211"/>
            <a:ext cx="2227854" cy="276999"/>
          </a:xfrm>
          <a:prstGeom prst="rect">
            <a:avLst/>
          </a:prstGeom>
          <a:noFill/>
        </p:spPr>
        <p:txBody>
          <a:bodyPr wrap="none" rtlCol="0">
            <a:spAutoFit/>
          </a:bodyPr>
          <a:lstStyle/>
          <a:p>
            <a:r>
              <a:rPr lang="en-US" sz="1200" i="1" u="sng" dirty="0">
                <a:cs typeface="Apple Symbols"/>
              </a:rPr>
              <a:t>Ronaldo</a:t>
            </a:r>
            <a:r>
              <a:rPr lang="en-US" sz="1200" dirty="0">
                <a:cs typeface="Apple Symbols"/>
              </a:rPr>
              <a:t> scored a goal for </a:t>
            </a:r>
            <a:r>
              <a:rPr lang="en-US" sz="1200" i="1" u="sng" dirty="0">
                <a:cs typeface="Apple Symbols"/>
              </a:rPr>
              <a:t>charity</a:t>
            </a:r>
          </a:p>
        </p:txBody>
      </p:sp>
      <p:sp>
        <p:nvSpPr>
          <p:cNvPr id="14" name="Down Arrow 13"/>
          <p:cNvSpPr/>
          <p:nvPr/>
        </p:nvSpPr>
        <p:spPr>
          <a:xfrm>
            <a:off x="2942746" y="3216252"/>
            <a:ext cx="257175" cy="423162"/>
          </a:xfrm>
          <a:prstGeom prst="downArrow">
            <a:avLst/>
          </a:prstGeom>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Down Arrow 14"/>
          <p:cNvSpPr/>
          <p:nvPr/>
        </p:nvSpPr>
        <p:spPr>
          <a:xfrm>
            <a:off x="2914802" y="4375241"/>
            <a:ext cx="257175" cy="470636"/>
          </a:xfrm>
          <a:prstGeom prst="downArrow">
            <a:avLst/>
          </a:prstGeom>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TextBox 15"/>
          <p:cNvSpPr txBox="1"/>
          <p:nvPr/>
        </p:nvSpPr>
        <p:spPr>
          <a:xfrm>
            <a:off x="5021830" y="4876097"/>
            <a:ext cx="2685351" cy="300082"/>
          </a:xfrm>
          <a:prstGeom prst="rect">
            <a:avLst/>
          </a:prstGeom>
          <a:noFill/>
        </p:spPr>
        <p:txBody>
          <a:bodyPr wrap="none" rtlCol="0">
            <a:spAutoFit/>
          </a:bodyPr>
          <a:lstStyle/>
          <a:p>
            <a:r>
              <a:rPr lang="en-US" sz="1350" dirty="0"/>
              <a:t>(</a:t>
            </a:r>
            <a:r>
              <a:rPr lang="en-US" sz="1350" dirty="0">
                <a:latin typeface="Apple Symbols"/>
                <a:cs typeface="Apple Symbols"/>
              </a:rPr>
              <a:t>Messi</a:t>
            </a:r>
            <a:r>
              <a:rPr lang="en-US" sz="1350" dirty="0">
                <a:cs typeface="Apple Symbols"/>
              </a:rPr>
              <a:t>, </a:t>
            </a:r>
            <a:r>
              <a:rPr lang="en-US" sz="1350" dirty="0">
                <a:latin typeface="Apple Symbols"/>
                <a:cs typeface="Apple Symbols"/>
              </a:rPr>
              <a:t>Barcelona</a:t>
            </a:r>
            <a:r>
              <a:rPr lang="en-US" sz="1350" dirty="0">
                <a:cs typeface="Apple Symbols"/>
              </a:rPr>
              <a:t>), </a:t>
            </a:r>
            <a:r>
              <a:rPr lang="en-US" sz="1350" dirty="0"/>
              <a:t>(</a:t>
            </a:r>
            <a:r>
              <a:rPr lang="en-US" sz="1350" dirty="0">
                <a:latin typeface="Apple Symbols"/>
                <a:cs typeface="Apple Symbols"/>
              </a:rPr>
              <a:t>Ronaldo</a:t>
            </a:r>
            <a:r>
              <a:rPr lang="en-US" sz="1350" dirty="0">
                <a:cs typeface="Apple Symbols"/>
              </a:rPr>
              <a:t>, </a:t>
            </a:r>
            <a:r>
              <a:rPr lang="en-US" sz="1350" dirty="0">
                <a:latin typeface="Apple Symbols"/>
                <a:cs typeface="Apple Symbols"/>
              </a:rPr>
              <a:t>Real Madrid</a:t>
            </a:r>
            <a:r>
              <a:rPr lang="en-US" sz="1350" dirty="0">
                <a:cs typeface="Apple Symbols"/>
              </a:rPr>
              <a:t>)</a:t>
            </a:r>
            <a:endParaRPr lang="en-US" sz="1350" dirty="0"/>
          </a:p>
        </p:txBody>
      </p:sp>
      <p:sp>
        <p:nvSpPr>
          <p:cNvPr id="17" name="Cloud 16"/>
          <p:cNvSpPr/>
          <p:nvPr/>
        </p:nvSpPr>
        <p:spPr>
          <a:xfrm>
            <a:off x="4621150" y="3433072"/>
            <a:ext cx="3314699" cy="1101590"/>
          </a:xfrm>
          <a:prstGeom prst="cloud">
            <a:avLst/>
          </a:prstGeom>
          <a:solidFill>
            <a:schemeClr val="bg1">
              <a:lumMod val="85000"/>
            </a:schemeClr>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u="sng" dirty="0">
              <a:cs typeface="Apple Symbols"/>
            </a:endParaRPr>
          </a:p>
        </p:txBody>
      </p:sp>
      <p:sp>
        <p:nvSpPr>
          <p:cNvPr id="18" name="Down Arrow 17"/>
          <p:cNvSpPr/>
          <p:nvPr/>
        </p:nvSpPr>
        <p:spPr>
          <a:xfrm rot="10800000">
            <a:off x="6114620" y="4315335"/>
            <a:ext cx="257175" cy="470636"/>
          </a:xfrm>
          <a:prstGeom prst="downArrow">
            <a:avLst/>
          </a:prstGeom>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TextBox 18"/>
          <p:cNvSpPr txBox="1"/>
          <p:nvPr/>
        </p:nvSpPr>
        <p:spPr>
          <a:xfrm>
            <a:off x="5167513" y="4079239"/>
            <a:ext cx="1955151" cy="276999"/>
          </a:xfrm>
          <a:prstGeom prst="rect">
            <a:avLst/>
          </a:prstGeom>
          <a:noFill/>
        </p:spPr>
        <p:txBody>
          <a:bodyPr wrap="none" rtlCol="0">
            <a:spAutoFit/>
          </a:bodyPr>
          <a:lstStyle/>
          <a:p>
            <a:r>
              <a:rPr lang="en-US" sz="1200" dirty="0">
                <a:cs typeface="Apple Symbols"/>
              </a:rPr>
              <a:t>Messi </a:t>
            </a:r>
            <a:r>
              <a:rPr lang="en-US" sz="1200" i="1" u="sng" dirty="0">
                <a:cs typeface="Apple Symbols"/>
              </a:rPr>
              <a:t>a player for</a:t>
            </a:r>
            <a:r>
              <a:rPr lang="en-US" sz="1200" dirty="0">
                <a:cs typeface="Apple Symbols"/>
              </a:rPr>
              <a:t> Barcelona</a:t>
            </a:r>
          </a:p>
        </p:txBody>
      </p:sp>
      <p:sp>
        <p:nvSpPr>
          <p:cNvPr id="20" name="TextBox 19"/>
          <p:cNvSpPr txBox="1"/>
          <p:nvPr/>
        </p:nvSpPr>
        <p:spPr>
          <a:xfrm>
            <a:off x="4909705" y="3859985"/>
            <a:ext cx="2811667" cy="276999"/>
          </a:xfrm>
          <a:prstGeom prst="rect">
            <a:avLst/>
          </a:prstGeom>
          <a:noFill/>
        </p:spPr>
        <p:txBody>
          <a:bodyPr wrap="none" rtlCol="0">
            <a:spAutoFit/>
          </a:bodyPr>
          <a:lstStyle/>
          <a:p>
            <a:r>
              <a:rPr lang="en-US" sz="1200" dirty="0">
                <a:cs typeface="Apple Symbols"/>
              </a:rPr>
              <a:t>Ronaldo </a:t>
            </a:r>
            <a:r>
              <a:rPr lang="en-US" sz="1200" i="1" u="sng" dirty="0">
                <a:cs typeface="Apple Symbols"/>
              </a:rPr>
              <a:t>signs a contract with</a:t>
            </a:r>
            <a:r>
              <a:rPr lang="en-US" sz="1200" dirty="0">
                <a:cs typeface="Apple Symbols"/>
              </a:rPr>
              <a:t> Real Madrid</a:t>
            </a:r>
          </a:p>
        </p:txBody>
      </p:sp>
      <p:sp>
        <p:nvSpPr>
          <p:cNvPr id="21" name="TextBox 20"/>
          <p:cNvSpPr txBox="1"/>
          <p:nvPr/>
        </p:nvSpPr>
        <p:spPr>
          <a:xfrm>
            <a:off x="5466668" y="3619771"/>
            <a:ext cx="1825308" cy="276999"/>
          </a:xfrm>
          <a:prstGeom prst="rect">
            <a:avLst/>
          </a:prstGeom>
          <a:noFill/>
        </p:spPr>
        <p:txBody>
          <a:bodyPr wrap="none" rtlCol="0">
            <a:spAutoFit/>
          </a:bodyPr>
          <a:lstStyle/>
          <a:p>
            <a:r>
              <a:rPr lang="en-US" sz="1200" dirty="0">
                <a:cs typeface="Apple Symbols"/>
              </a:rPr>
              <a:t>Messi </a:t>
            </a:r>
            <a:r>
              <a:rPr lang="en-US" sz="1200" i="1" u="sng" dirty="0">
                <a:cs typeface="Apple Symbols"/>
              </a:rPr>
              <a:t>travels to</a:t>
            </a:r>
            <a:r>
              <a:rPr lang="en-US" sz="1200" dirty="0">
                <a:cs typeface="Apple Symbols"/>
              </a:rPr>
              <a:t> Barcelona</a:t>
            </a:r>
          </a:p>
        </p:txBody>
      </p:sp>
      <p:sp>
        <p:nvSpPr>
          <p:cNvPr id="22" name="Down Arrow 21"/>
          <p:cNvSpPr/>
          <p:nvPr/>
        </p:nvSpPr>
        <p:spPr>
          <a:xfrm rot="10800000">
            <a:off x="6114620" y="3149134"/>
            <a:ext cx="257175" cy="470636"/>
          </a:xfrm>
          <a:prstGeom prst="downArrow">
            <a:avLst/>
          </a:prstGeom>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3" name="TextBox 22"/>
          <p:cNvSpPr txBox="1"/>
          <p:nvPr/>
        </p:nvSpPr>
        <p:spPr>
          <a:xfrm>
            <a:off x="4583321" y="2669179"/>
            <a:ext cx="3515835" cy="507831"/>
          </a:xfrm>
          <a:prstGeom prst="rect">
            <a:avLst/>
          </a:prstGeom>
          <a:noFill/>
        </p:spPr>
        <p:txBody>
          <a:bodyPr wrap="none" rtlCol="0">
            <a:spAutoFit/>
          </a:bodyPr>
          <a:lstStyle/>
          <a:p>
            <a:pPr algn="ctr"/>
            <a:r>
              <a:rPr lang="en-US" sz="1350" dirty="0"/>
              <a:t>“</a:t>
            </a:r>
            <a:r>
              <a:rPr lang="en-US" sz="1350" i="1" dirty="0"/>
              <a:t>arg1</a:t>
            </a:r>
            <a:r>
              <a:rPr lang="en-US" sz="1350" dirty="0"/>
              <a:t> </a:t>
            </a:r>
            <a:r>
              <a:rPr lang="en-US" sz="1350" u="sng" dirty="0"/>
              <a:t>a player for</a:t>
            </a:r>
            <a:r>
              <a:rPr lang="en-US" sz="1350" dirty="0"/>
              <a:t> </a:t>
            </a:r>
            <a:r>
              <a:rPr lang="en-US" sz="1350" i="1" dirty="0"/>
              <a:t>arg2</a:t>
            </a:r>
            <a:r>
              <a:rPr lang="en-US" sz="1350" dirty="0"/>
              <a:t>”, “</a:t>
            </a:r>
            <a:r>
              <a:rPr lang="en-US" sz="1350" i="1" dirty="0"/>
              <a:t>arg1</a:t>
            </a:r>
            <a:r>
              <a:rPr lang="en-US" sz="1350" dirty="0"/>
              <a:t> </a:t>
            </a:r>
            <a:r>
              <a:rPr lang="en-US" sz="1350" u="sng" dirty="0"/>
              <a:t>travels to</a:t>
            </a:r>
            <a:r>
              <a:rPr lang="en-US" sz="1350" dirty="0"/>
              <a:t> </a:t>
            </a:r>
            <a:r>
              <a:rPr lang="en-US" sz="1350" i="1" dirty="0"/>
              <a:t>arg2</a:t>
            </a:r>
            <a:r>
              <a:rPr lang="en-US" sz="1350" dirty="0"/>
              <a:t>”, </a:t>
            </a:r>
          </a:p>
          <a:p>
            <a:pPr algn="ctr"/>
            <a:r>
              <a:rPr lang="en-US" sz="1350" dirty="0"/>
              <a:t>“</a:t>
            </a:r>
            <a:r>
              <a:rPr lang="en-US" sz="1350" i="1" dirty="0"/>
              <a:t>arg1</a:t>
            </a:r>
            <a:r>
              <a:rPr lang="en-US" sz="1350" dirty="0"/>
              <a:t> </a:t>
            </a:r>
            <a:r>
              <a:rPr lang="en-US" sz="1350" u="sng" dirty="0"/>
              <a:t>signs a contract with</a:t>
            </a:r>
            <a:r>
              <a:rPr lang="en-US" sz="1350" dirty="0"/>
              <a:t> </a:t>
            </a:r>
            <a:r>
              <a:rPr lang="en-US" sz="1350" i="1" dirty="0"/>
              <a:t>arg2</a:t>
            </a:r>
            <a:r>
              <a:rPr lang="en-US" sz="1350" dirty="0"/>
              <a:t>”</a:t>
            </a:r>
          </a:p>
        </p:txBody>
      </p:sp>
      <p:sp>
        <p:nvSpPr>
          <p:cNvPr id="24" name="Down Arrow 23"/>
          <p:cNvSpPr/>
          <p:nvPr/>
        </p:nvSpPr>
        <p:spPr>
          <a:xfrm rot="5400000">
            <a:off x="4346717" y="2727119"/>
            <a:ext cx="257175" cy="470636"/>
          </a:xfrm>
          <a:prstGeom prst="downArrow">
            <a:avLst/>
          </a:prstGeom>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TextBox 24"/>
          <p:cNvSpPr txBox="1"/>
          <p:nvPr/>
        </p:nvSpPr>
        <p:spPr>
          <a:xfrm>
            <a:off x="1702042" y="2708779"/>
            <a:ext cx="2502609" cy="300082"/>
          </a:xfrm>
          <a:prstGeom prst="rect">
            <a:avLst/>
          </a:prstGeom>
          <a:noFill/>
        </p:spPr>
        <p:txBody>
          <a:bodyPr wrap="none" rtlCol="0">
            <a:spAutoFit/>
          </a:bodyPr>
          <a:lstStyle/>
          <a:p>
            <a:pPr algn="ctr"/>
            <a:r>
              <a:rPr lang="en-US" sz="1350" dirty="0"/>
              <a:t>“</a:t>
            </a:r>
            <a:r>
              <a:rPr lang="en-US" sz="1350" i="1" dirty="0"/>
              <a:t>arg1</a:t>
            </a:r>
            <a:r>
              <a:rPr lang="en-US" sz="1350" dirty="0"/>
              <a:t> </a:t>
            </a:r>
            <a:r>
              <a:rPr lang="en-US" sz="1350" u="sng" dirty="0"/>
              <a:t>signs a contract with</a:t>
            </a:r>
            <a:r>
              <a:rPr lang="en-US" sz="1350" dirty="0"/>
              <a:t> </a:t>
            </a:r>
            <a:r>
              <a:rPr lang="en-US" sz="1350" i="1" dirty="0"/>
              <a:t>arg2</a:t>
            </a:r>
            <a:r>
              <a:rPr lang="en-US" sz="1350" dirty="0"/>
              <a:t>”</a:t>
            </a:r>
          </a:p>
        </p:txBody>
      </p:sp>
      <p:sp>
        <p:nvSpPr>
          <p:cNvPr id="26" name="Rectangle 25"/>
          <p:cNvSpPr/>
          <p:nvPr/>
        </p:nvSpPr>
        <p:spPr>
          <a:xfrm>
            <a:off x="4999821" y="4845877"/>
            <a:ext cx="2688378" cy="412685"/>
          </a:xfrm>
          <a:prstGeom prst="rect">
            <a:avLst/>
          </a:prstGeom>
          <a:solidFill>
            <a:srgbClr val="9BBB59">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7" name="TextBox 26"/>
          <p:cNvSpPr txBox="1"/>
          <p:nvPr/>
        </p:nvSpPr>
        <p:spPr>
          <a:xfrm>
            <a:off x="1454956" y="4841686"/>
            <a:ext cx="2767104" cy="507831"/>
          </a:xfrm>
          <a:prstGeom prst="rect">
            <a:avLst/>
          </a:prstGeom>
          <a:noFill/>
        </p:spPr>
        <p:txBody>
          <a:bodyPr wrap="none" rtlCol="0">
            <a:spAutoFit/>
          </a:bodyPr>
          <a:lstStyle/>
          <a:p>
            <a:pPr algn="ctr"/>
            <a:r>
              <a:rPr lang="en-US" sz="1350" dirty="0"/>
              <a:t>(</a:t>
            </a:r>
            <a:r>
              <a:rPr lang="en-US" sz="1350" dirty="0">
                <a:latin typeface="Apple Symbols"/>
                <a:cs typeface="Apple Symbols"/>
              </a:rPr>
              <a:t>Messi</a:t>
            </a:r>
            <a:r>
              <a:rPr lang="en-US" sz="1350" dirty="0">
                <a:cs typeface="Apple Symbols"/>
              </a:rPr>
              <a:t>, </a:t>
            </a:r>
            <a:r>
              <a:rPr lang="en-US" sz="1350" dirty="0">
                <a:latin typeface="Apple Symbols"/>
                <a:cs typeface="Apple Symbols"/>
              </a:rPr>
              <a:t>Barcelona</a:t>
            </a:r>
            <a:r>
              <a:rPr lang="en-US" sz="1350" dirty="0">
                <a:cs typeface="Apple Symbols"/>
              </a:rPr>
              <a:t>), </a:t>
            </a:r>
            <a:r>
              <a:rPr lang="en-US" sz="1350" dirty="0"/>
              <a:t>(</a:t>
            </a:r>
            <a:r>
              <a:rPr lang="en-US" sz="1350" dirty="0">
                <a:latin typeface="Apple Symbols"/>
                <a:cs typeface="Apple Symbols"/>
              </a:rPr>
              <a:t>Ronaldo</a:t>
            </a:r>
            <a:r>
              <a:rPr lang="en-US" sz="1350" dirty="0">
                <a:cs typeface="Apple Symbols"/>
              </a:rPr>
              <a:t>, </a:t>
            </a:r>
            <a:r>
              <a:rPr lang="en-US" sz="1350" dirty="0">
                <a:latin typeface="Apple Symbols"/>
                <a:cs typeface="Apple Symbols"/>
              </a:rPr>
              <a:t>Real Madrid</a:t>
            </a:r>
            <a:r>
              <a:rPr lang="en-US" sz="1350" dirty="0">
                <a:cs typeface="Apple Symbols"/>
              </a:rPr>
              <a:t>), </a:t>
            </a:r>
            <a:br>
              <a:rPr lang="en-US" sz="1350" dirty="0">
                <a:cs typeface="Apple Symbols"/>
              </a:rPr>
            </a:br>
            <a:r>
              <a:rPr lang="en-US" sz="1350" dirty="0">
                <a:solidFill>
                  <a:srgbClr val="FF0000"/>
                </a:solidFill>
              </a:rPr>
              <a:t>(</a:t>
            </a:r>
            <a:r>
              <a:rPr lang="en-US" sz="1350" dirty="0">
                <a:solidFill>
                  <a:srgbClr val="FF0000"/>
                </a:solidFill>
                <a:latin typeface="Apple Symbols"/>
                <a:cs typeface="Apple Symbols"/>
              </a:rPr>
              <a:t>Ronaldo</a:t>
            </a:r>
            <a:r>
              <a:rPr lang="en-US" sz="1350" dirty="0">
                <a:solidFill>
                  <a:srgbClr val="FF0000"/>
                </a:solidFill>
                <a:cs typeface="Apple Symbols"/>
              </a:rPr>
              <a:t>, </a:t>
            </a:r>
            <a:r>
              <a:rPr lang="en-US" sz="1350" dirty="0">
                <a:solidFill>
                  <a:srgbClr val="FF0000"/>
                </a:solidFill>
                <a:latin typeface="Apple Symbols"/>
                <a:cs typeface="Apple Symbols"/>
              </a:rPr>
              <a:t>charity</a:t>
            </a:r>
            <a:r>
              <a:rPr lang="en-US" sz="1350" dirty="0">
                <a:solidFill>
                  <a:srgbClr val="FF0000"/>
                </a:solidFill>
                <a:cs typeface="Apple Symbols"/>
              </a:rPr>
              <a:t>) </a:t>
            </a:r>
            <a:endParaRPr lang="en-US" sz="1350" dirty="0">
              <a:solidFill>
                <a:srgbClr val="FF0000"/>
              </a:solidFill>
            </a:endParaRPr>
          </a:p>
        </p:txBody>
      </p:sp>
      <p:sp>
        <p:nvSpPr>
          <p:cNvPr id="28" name="TextBox 27"/>
          <p:cNvSpPr txBox="1"/>
          <p:nvPr/>
        </p:nvSpPr>
        <p:spPr>
          <a:xfrm>
            <a:off x="4583320" y="2676197"/>
            <a:ext cx="3515835" cy="507831"/>
          </a:xfrm>
          <a:prstGeom prst="rect">
            <a:avLst/>
          </a:prstGeom>
          <a:noFill/>
        </p:spPr>
        <p:txBody>
          <a:bodyPr wrap="none" rtlCol="0">
            <a:spAutoFit/>
          </a:bodyPr>
          <a:lstStyle/>
          <a:p>
            <a:pPr algn="ctr"/>
            <a:r>
              <a:rPr lang="en-US" sz="1350" dirty="0"/>
              <a:t>“</a:t>
            </a:r>
            <a:r>
              <a:rPr lang="en-US" sz="1350" i="1" dirty="0"/>
              <a:t>arg1</a:t>
            </a:r>
            <a:r>
              <a:rPr lang="en-US" sz="1350" dirty="0"/>
              <a:t> </a:t>
            </a:r>
            <a:r>
              <a:rPr lang="en-US" sz="1350" u="sng" dirty="0"/>
              <a:t>a player for</a:t>
            </a:r>
            <a:r>
              <a:rPr lang="en-US" sz="1350" dirty="0"/>
              <a:t> </a:t>
            </a:r>
            <a:r>
              <a:rPr lang="en-US" sz="1350" i="1" dirty="0"/>
              <a:t>arg2</a:t>
            </a:r>
            <a:r>
              <a:rPr lang="en-US" sz="1350" dirty="0"/>
              <a:t>”, </a:t>
            </a:r>
            <a:r>
              <a:rPr lang="en-US" sz="1350" dirty="0">
                <a:solidFill>
                  <a:srgbClr val="FF0000"/>
                </a:solidFill>
              </a:rPr>
              <a:t>“</a:t>
            </a:r>
            <a:r>
              <a:rPr lang="en-US" sz="1350" i="1" dirty="0">
                <a:solidFill>
                  <a:srgbClr val="FF0000"/>
                </a:solidFill>
              </a:rPr>
              <a:t>arg1</a:t>
            </a:r>
            <a:r>
              <a:rPr lang="en-US" sz="1350" dirty="0">
                <a:solidFill>
                  <a:srgbClr val="FF0000"/>
                </a:solidFill>
              </a:rPr>
              <a:t> </a:t>
            </a:r>
            <a:r>
              <a:rPr lang="en-US" sz="1350" u="sng" dirty="0">
                <a:solidFill>
                  <a:srgbClr val="FF0000"/>
                </a:solidFill>
              </a:rPr>
              <a:t>travels to</a:t>
            </a:r>
            <a:r>
              <a:rPr lang="en-US" sz="1350" dirty="0">
                <a:solidFill>
                  <a:srgbClr val="FF0000"/>
                </a:solidFill>
              </a:rPr>
              <a:t> </a:t>
            </a:r>
            <a:r>
              <a:rPr lang="en-US" sz="1350" i="1" dirty="0">
                <a:solidFill>
                  <a:srgbClr val="FF0000"/>
                </a:solidFill>
              </a:rPr>
              <a:t>arg2</a:t>
            </a:r>
            <a:r>
              <a:rPr lang="en-US" sz="1350" dirty="0">
                <a:solidFill>
                  <a:srgbClr val="FF0000"/>
                </a:solidFill>
              </a:rPr>
              <a:t>”</a:t>
            </a:r>
            <a:r>
              <a:rPr lang="en-US" sz="1350" dirty="0"/>
              <a:t>, </a:t>
            </a:r>
          </a:p>
          <a:p>
            <a:pPr algn="ctr"/>
            <a:r>
              <a:rPr lang="en-US" sz="1350" dirty="0"/>
              <a:t>“</a:t>
            </a:r>
            <a:r>
              <a:rPr lang="en-US" sz="1350" i="1" dirty="0"/>
              <a:t>arg1</a:t>
            </a:r>
            <a:r>
              <a:rPr lang="en-US" sz="1350" dirty="0"/>
              <a:t> </a:t>
            </a:r>
            <a:r>
              <a:rPr lang="en-US" sz="1350" u="sng" dirty="0"/>
              <a:t>signs a contract with</a:t>
            </a:r>
            <a:r>
              <a:rPr lang="en-US" sz="1350" dirty="0"/>
              <a:t> </a:t>
            </a:r>
            <a:r>
              <a:rPr lang="en-US" sz="1350" i="1" dirty="0"/>
              <a:t>arg2</a:t>
            </a:r>
            <a:r>
              <a:rPr lang="en-US" sz="1350" dirty="0"/>
              <a:t>”</a:t>
            </a:r>
          </a:p>
        </p:txBody>
      </p:sp>
      <p:sp>
        <p:nvSpPr>
          <p:cNvPr id="29" name="TextBox 28"/>
          <p:cNvSpPr txBox="1"/>
          <p:nvPr/>
        </p:nvSpPr>
        <p:spPr>
          <a:xfrm>
            <a:off x="5167512" y="5563996"/>
            <a:ext cx="3833357" cy="300082"/>
          </a:xfrm>
          <a:prstGeom prst="rect">
            <a:avLst/>
          </a:prstGeom>
          <a:noFill/>
        </p:spPr>
        <p:txBody>
          <a:bodyPr wrap="none" rtlCol="0">
            <a:spAutoFit/>
          </a:bodyPr>
          <a:lstStyle/>
          <a:p>
            <a:r>
              <a:rPr lang="en-US" sz="1350" dirty="0"/>
              <a:t>Carlson et al, WSDM 2010</a:t>
            </a:r>
            <a:r>
              <a:rPr lang="en-US" sz="1350"/>
              <a:t>; Mitchell et al, AAAI 2015</a:t>
            </a:r>
            <a:endParaRPr lang="en-US" sz="1350" dirty="0"/>
          </a:p>
        </p:txBody>
      </p:sp>
    </p:spTree>
    <p:extLst>
      <p:ext uri="{BB962C8B-B14F-4D97-AF65-F5344CB8AC3E}">
        <p14:creationId xmlns:p14="http://schemas.microsoft.com/office/powerpoint/2010/main" val="106122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23"/>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8" grpId="1"/>
      <p:bldP spid="9" grpId="0" animBg="1"/>
      <p:bldP spid="10" grpId="0" animBg="1"/>
      <p:bldP spid="11" grpId="0"/>
      <p:bldP spid="12" grpId="0"/>
      <p:bldP spid="13" grpId="0"/>
      <p:bldP spid="14" grpId="0" animBg="1"/>
      <p:bldP spid="15" grpId="0" animBg="1"/>
      <p:bldP spid="16" grpId="0"/>
      <p:bldP spid="17" grpId="0" animBg="1"/>
      <p:bldP spid="18" grpId="0" animBg="1"/>
      <p:bldP spid="19" grpId="0"/>
      <p:bldP spid="20" grpId="0"/>
      <p:bldP spid="21" grpId="0"/>
      <p:bldP spid="22" grpId="0" animBg="1"/>
      <p:bldP spid="23" grpId="0"/>
      <p:bldP spid="23" grpId="1"/>
      <p:bldP spid="24" grpId="0" animBg="1"/>
      <p:bldP spid="25" grpId="0"/>
      <p:bldP spid="26" grpId="0" animBg="1"/>
      <p:bldP spid="27" grpId="0"/>
      <p:bldP spid="2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1062989"/>
            <a:ext cx="6172199" cy="553998"/>
          </a:xfrm>
        </p:spPr>
        <p:txBody>
          <a:bodyPr/>
          <a:lstStyle/>
          <a:p>
            <a:r>
              <a:rPr lang="en-US" dirty="0"/>
              <a:t>Never Ending Image Learner (NEIL)</a:t>
            </a:r>
            <a:br>
              <a:rPr lang="en-US" dirty="0"/>
            </a:br>
            <a:r>
              <a:rPr lang="en-US" u="sng" dirty="0">
                <a:solidFill>
                  <a:schemeClr val="accent6"/>
                </a:solidFill>
              </a:rPr>
              <a:t>www.neil-kb.com/</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561" y="2125267"/>
            <a:ext cx="6929175" cy="3637205"/>
          </a:xfrm>
          <a:prstGeom prst="rect">
            <a:avLst/>
          </a:prstGeom>
        </p:spPr>
      </p:pic>
      <p:sp>
        <p:nvSpPr>
          <p:cNvPr id="5" name="TextBox 4"/>
          <p:cNvSpPr txBox="1"/>
          <p:nvPr/>
        </p:nvSpPr>
        <p:spPr>
          <a:xfrm>
            <a:off x="6868890" y="5573575"/>
            <a:ext cx="1690591" cy="300082"/>
          </a:xfrm>
          <a:prstGeom prst="rect">
            <a:avLst/>
          </a:prstGeom>
          <a:noFill/>
        </p:spPr>
        <p:txBody>
          <a:bodyPr wrap="none" rtlCol="0">
            <a:spAutoFit/>
          </a:bodyPr>
          <a:lstStyle/>
          <a:p>
            <a:r>
              <a:rPr lang="en-US" sz="1350"/>
              <a:t>Chen et al, ICCV 2013</a:t>
            </a:r>
            <a:endParaRPr lang="en-US" sz="1350" dirty="0"/>
          </a:p>
        </p:txBody>
      </p:sp>
      <p:sp>
        <p:nvSpPr>
          <p:cNvPr id="7" name="Rectangle 6"/>
          <p:cNvSpPr/>
          <p:nvPr/>
        </p:nvSpPr>
        <p:spPr>
          <a:xfrm>
            <a:off x="1245561" y="2037464"/>
            <a:ext cx="1736872" cy="377285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3047891" y="2037464"/>
            <a:ext cx="3507081" cy="108197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p:cNvSpPr/>
          <p:nvPr/>
        </p:nvSpPr>
        <p:spPr>
          <a:xfrm>
            <a:off x="6012712" y="2579725"/>
            <a:ext cx="2162024" cy="299385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p:cNvSpPr/>
          <p:nvPr/>
        </p:nvSpPr>
        <p:spPr>
          <a:xfrm>
            <a:off x="3120619" y="4445738"/>
            <a:ext cx="3019685" cy="140453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p:cNvSpPr/>
          <p:nvPr/>
        </p:nvSpPr>
        <p:spPr>
          <a:xfrm>
            <a:off x="1245562" y="2578451"/>
            <a:ext cx="2630006" cy="318402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90078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1" grpId="0" animBg="1"/>
      <p:bldP spid="11" grpId="1" animBg="1"/>
      <p:bldP spid="12" grpId="0" animBg="1"/>
      <p:bldP spid="12" grpId="1"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900"/>
            <a:ext cx="9144000" cy="6677526"/>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900"/>
            <a:ext cx="9144000" cy="6677526"/>
          </a:xfrm>
          <a:prstGeom prst="rect">
            <a:avLst/>
          </a:prstGeom>
        </p:spPr>
      </p:pic>
      <p:sp>
        <p:nvSpPr>
          <p:cNvPr id="2" name="object 2"/>
          <p:cNvSpPr/>
          <p:nvPr/>
        </p:nvSpPr>
        <p:spPr>
          <a:xfrm>
            <a:off x="228600" y="2667000"/>
            <a:ext cx="4191000" cy="1524000"/>
          </a:xfrm>
          <a:prstGeom prst="rect">
            <a:avLst/>
          </a:prstGeom>
          <a:blipFill>
            <a:blip r:embed="rId4" cstate="print"/>
            <a:srcRect/>
            <a:stretch>
              <a:fillRect l="-5453" t="-174999" r="-112730" b="-175000"/>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900"/>
            <a:ext cx="9144000" cy="6677526"/>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
            <a:ext cx="9144000" cy="6768418"/>
          </a:xfrm>
          <a:prstGeom prst="rect">
            <a:avLst/>
          </a:prstGeom>
        </p:spPr>
      </p:pic>
      <p:sp>
        <p:nvSpPr>
          <p:cNvPr id="2" name="object 2"/>
          <p:cNvSpPr/>
          <p:nvPr/>
        </p:nvSpPr>
        <p:spPr>
          <a:xfrm>
            <a:off x="609600" y="4724400"/>
            <a:ext cx="4495800" cy="1905000"/>
          </a:xfrm>
          <a:prstGeom prst="rect">
            <a:avLst/>
          </a:prstGeom>
          <a:blipFill>
            <a:blip r:embed="rId4" cstate="print"/>
            <a:srcRect/>
            <a:stretch>
              <a:fillRect l="-13560" t="-248001" r="-89829" b="-11999"/>
            </a:stretch>
          </a:blipFill>
        </p:spPr>
        <p:txBody>
          <a:bodyPr wrap="square" lIns="0" tIns="0" rIns="0" bIns="0" rtlCol="0"/>
          <a:lstStyle/>
          <a:p>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
            <a:ext cx="9144000" cy="6768418"/>
          </a:xfrm>
          <a:prstGeom prst="rect">
            <a:avLst/>
          </a:prstGeom>
        </p:spPr>
      </p:pic>
      <p:sp>
        <p:nvSpPr>
          <p:cNvPr id="2" name="object 2"/>
          <p:cNvSpPr/>
          <p:nvPr/>
        </p:nvSpPr>
        <p:spPr>
          <a:xfrm>
            <a:off x="609600" y="4191000"/>
            <a:ext cx="4495800" cy="1524000"/>
          </a:xfrm>
          <a:prstGeom prst="rect">
            <a:avLst/>
          </a:prstGeom>
          <a:blipFill>
            <a:blip r:embed="rId4" cstate="print"/>
            <a:srcRect/>
            <a:stretch>
              <a:fillRect l="-13560" t="-275001" r="-89829" b="-74999"/>
            </a:stretch>
          </a:blipFill>
        </p:spPr>
        <p:txBody>
          <a:bodyPr wrap="square" lIns="0" tIns="0" rIns="0" bIns="0" rtlCol="0"/>
          <a:lstStyle/>
          <a:p>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
            <a:ext cx="9144000" cy="6768418"/>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
            <a:ext cx="9144000" cy="6768418"/>
          </a:xfrm>
          <a:prstGeom prst="rect">
            <a:avLst/>
          </a:prstGeom>
        </p:spPr>
      </p:pic>
      <p:sp>
        <p:nvSpPr>
          <p:cNvPr id="4" name="object 2"/>
          <p:cNvSpPr/>
          <p:nvPr/>
        </p:nvSpPr>
        <p:spPr>
          <a:xfrm>
            <a:off x="609600" y="4724400"/>
            <a:ext cx="4648200" cy="1447800"/>
          </a:xfrm>
          <a:prstGeom prst="rect">
            <a:avLst/>
          </a:prstGeom>
          <a:blipFill>
            <a:blip r:embed="rId4" cstate="print"/>
            <a:srcRect/>
            <a:stretch>
              <a:fillRect l="-13114" t="-289476" r="-83608" b="-84208"/>
            </a:stretch>
          </a:blipFill>
        </p:spPr>
        <p:txBody>
          <a:bodyPr wrap="square" lIns="0" tIns="0" rIns="0" bIns="0" rtlCol="0"/>
          <a:lstStyle/>
          <a:p>
            <a:endParaRPr/>
          </a:p>
        </p:txBody>
      </p:sp>
    </p:spTree>
    <p:extLst>
      <p:ext uri="{BB962C8B-B14F-4D97-AF65-F5344CB8AC3E}">
        <p14:creationId xmlns:p14="http://schemas.microsoft.com/office/powerpoint/2010/main" val="4535209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
            <a:ext cx="9144000" cy="6768418"/>
          </a:xfrm>
          <a:prstGeom prst="rect">
            <a:avLst/>
          </a:prstGeom>
        </p:spPr>
      </p:pic>
      <p:sp>
        <p:nvSpPr>
          <p:cNvPr id="2" name="object 2"/>
          <p:cNvSpPr/>
          <p:nvPr/>
        </p:nvSpPr>
        <p:spPr>
          <a:xfrm>
            <a:off x="457200" y="5638800"/>
            <a:ext cx="4038600" cy="762000"/>
          </a:xfrm>
          <a:prstGeom prst="rect">
            <a:avLst/>
          </a:prstGeom>
          <a:blipFill>
            <a:blip r:embed="rId4" cstate="print"/>
            <a:srcRect/>
            <a:stretch>
              <a:fillRect l="-11321" t="-740000" r="-115093" b="-60000"/>
            </a:stretch>
          </a:blipFill>
        </p:spPr>
        <p:txBody>
          <a:bodyPr wrap="square" lIns="0" tIns="0" rIns="0" bIns="0" rtlCol="0"/>
          <a:lstStyle/>
          <a:p>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
            <a:ext cx="9144000" cy="6768418"/>
          </a:xfrm>
          <a:prstGeom prst="rect">
            <a:avLst/>
          </a:prstGeom>
        </p:spPr>
      </p:pic>
      <p:sp>
        <p:nvSpPr>
          <p:cNvPr id="2" name="object 2"/>
          <p:cNvSpPr/>
          <p:nvPr/>
        </p:nvSpPr>
        <p:spPr>
          <a:xfrm>
            <a:off x="3429000" y="5105400"/>
            <a:ext cx="4876800" cy="762000"/>
          </a:xfrm>
          <a:prstGeom prst="rect">
            <a:avLst/>
          </a:prstGeom>
          <a:blipFill>
            <a:blip r:embed="rId4" cstate="print"/>
            <a:srcRect/>
            <a:stretch>
              <a:fillRect l="-82813" t="-770000" r="-4687" b="-30000"/>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4953000"/>
          </a:xfrm>
          <a:prstGeom prst="rect">
            <a:avLst/>
          </a:prstGeom>
          <a:blipFill>
            <a:blip r:embed="rId3" cstate="print"/>
            <a:srcRect/>
            <a:stretch>
              <a:fillRect b="-38462"/>
            </a:stretch>
          </a:blipFill>
        </p:spPr>
        <p:txBody>
          <a:bodyPr wrap="square" lIns="0" tIns="0" rIns="0" bIns="0" rtlCol="0"/>
          <a:lstStyle/>
          <a:p>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19"/>
            <a:ext cx="8229599" cy="276999"/>
          </a:xfrm>
        </p:spPr>
        <p:txBody>
          <a:bodyPr/>
          <a:lstStyle/>
          <a:p>
            <a:r>
              <a:rPr lang="en-US" dirty="0"/>
              <a:t>Incorporating Knowledge in Understanding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834" y="1857000"/>
            <a:ext cx="5586332" cy="4004265"/>
          </a:xfrm>
          <a:prstGeom prst="rect">
            <a:avLst/>
          </a:prstGeom>
        </p:spPr>
      </p:pic>
      <p:sp>
        <p:nvSpPr>
          <p:cNvPr id="5" name="Rectangle 4"/>
          <p:cNvSpPr/>
          <p:nvPr/>
        </p:nvSpPr>
        <p:spPr>
          <a:xfrm>
            <a:off x="2929180" y="2125266"/>
            <a:ext cx="3370881" cy="3709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6964005" y="5584266"/>
            <a:ext cx="2003112" cy="300082"/>
          </a:xfrm>
          <a:prstGeom prst="rect">
            <a:avLst/>
          </a:prstGeom>
          <a:noFill/>
        </p:spPr>
        <p:txBody>
          <a:bodyPr wrap="none" rtlCol="0">
            <a:spAutoFit/>
          </a:bodyPr>
          <a:lstStyle/>
          <a:p>
            <a:r>
              <a:rPr lang="en-US" sz="1350" dirty="0"/>
              <a:t>Ellie Pavlick’s Thesis, 2017</a:t>
            </a:r>
          </a:p>
        </p:txBody>
      </p:sp>
    </p:spTree>
    <p:extLst>
      <p:ext uri="{BB962C8B-B14F-4D97-AF65-F5344CB8AC3E}">
        <p14:creationId xmlns:p14="http://schemas.microsoft.com/office/powerpoint/2010/main" val="13617276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19"/>
            <a:ext cx="8229599" cy="276999"/>
          </a:xfrm>
        </p:spPr>
        <p:txBody>
          <a:bodyPr/>
          <a:lstStyle/>
          <a:p>
            <a:r>
              <a:rPr lang="en-US" dirty="0"/>
              <a:t>Conclusion</a:t>
            </a:r>
          </a:p>
        </p:txBody>
      </p:sp>
      <p:sp>
        <p:nvSpPr>
          <p:cNvPr id="3" name="Content Placeholder 2"/>
          <p:cNvSpPr>
            <a:spLocks noGrp="1"/>
          </p:cNvSpPr>
          <p:nvPr>
            <p:ph idx="1"/>
          </p:nvPr>
        </p:nvSpPr>
        <p:spPr>
          <a:xfrm>
            <a:off x="438150" y="3048000"/>
            <a:ext cx="7886700" cy="3512748"/>
          </a:xfrm>
        </p:spPr>
        <p:txBody>
          <a:bodyPr>
            <a:normAutofit/>
          </a:bodyPr>
          <a:lstStyle/>
          <a:p>
            <a:pPr marL="285750" indent="-285750">
              <a:buFont typeface="Arial" charset="0"/>
              <a:buChar char="•"/>
            </a:pPr>
            <a:r>
              <a:rPr lang="en-US" dirty="0"/>
              <a:t>Knowledge is crucial </a:t>
            </a:r>
          </a:p>
          <a:p>
            <a:pPr marL="285750" indent="-285750">
              <a:buFont typeface="Arial" charset="0"/>
              <a:buChar char="•"/>
            </a:pPr>
            <a:r>
              <a:rPr lang="en-US" dirty="0"/>
              <a:t>Symbolic and/or distributional knowledge</a:t>
            </a:r>
          </a:p>
          <a:p>
            <a:pPr marL="285750" indent="-285750">
              <a:buFont typeface="Arial" charset="0"/>
              <a:buChar char="•"/>
            </a:pPr>
            <a:r>
              <a:rPr lang="en-US" dirty="0"/>
              <a:t>Inference over knowledge</a:t>
            </a:r>
          </a:p>
          <a:p>
            <a:pPr marL="285750" indent="-285750">
              <a:buFont typeface="Arial" charset="0"/>
              <a:buChar char="•"/>
            </a:pPr>
            <a:r>
              <a:rPr lang="en-US" dirty="0"/>
              <a:t>Many remaining open research questions</a:t>
            </a:r>
          </a:p>
          <a:p>
            <a:pPr marL="742950" lvl="1" indent="-285750">
              <a:buFont typeface="Arial" charset="0"/>
              <a:buChar char="•"/>
            </a:pPr>
            <a:r>
              <a:rPr lang="en-US" sz="1500" dirty="0"/>
              <a:t>What knowledge to represent? </a:t>
            </a:r>
          </a:p>
          <a:p>
            <a:pPr marL="742950" lvl="1" indent="-285750">
              <a:buFont typeface="Arial" charset="0"/>
              <a:buChar char="•"/>
            </a:pPr>
            <a:r>
              <a:rPr lang="en-US" sz="1500" dirty="0"/>
              <a:t>How to represent it? </a:t>
            </a:r>
          </a:p>
          <a:p>
            <a:pPr marL="742950" lvl="1" indent="-285750">
              <a:buFont typeface="Arial" charset="0"/>
              <a:buChar char="•"/>
            </a:pPr>
            <a:r>
              <a:rPr lang="en-US" sz="1500" dirty="0"/>
              <a:t>How to incorporate knowledge in </a:t>
            </a:r>
            <a:r>
              <a:rPr lang="en-US" sz="1500"/>
              <a:t>understanding?</a:t>
            </a:r>
            <a:endParaRPr lang="en-US" sz="1500" dirty="0"/>
          </a:p>
        </p:txBody>
      </p:sp>
      <p:pic>
        <p:nvPicPr>
          <p:cNvPr id="4" name="Picture 3" descr="83605866_4.jpg"/>
          <p:cNvPicPr>
            <a:picLocks noChangeAspect="1"/>
          </p:cNvPicPr>
          <p:nvPr/>
        </p:nvPicPr>
        <p:blipFill>
          <a:blip r:embed="rId3"/>
          <a:stretch>
            <a:fillRect/>
          </a:stretch>
        </p:blipFill>
        <p:spPr>
          <a:xfrm>
            <a:off x="5867400" y="551318"/>
            <a:ext cx="2580468" cy="2580468"/>
          </a:xfrm>
          <a:prstGeom prst="rect">
            <a:avLst/>
          </a:prstGeom>
        </p:spPr>
      </p:pic>
    </p:spTree>
    <p:extLst>
      <p:ext uri="{BB962C8B-B14F-4D97-AF65-F5344CB8AC3E}">
        <p14:creationId xmlns:p14="http://schemas.microsoft.com/office/powerpoint/2010/main" val="911392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5508</TotalTime>
  <Words>2494</Words>
  <Application>Microsoft Macintosh PowerPoint</Application>
  <PresentationFormat>On-screen Show (4:3)</PresentationFormat>
  <Paragraphs>397</Paragraphs>
  <Slides>93</Slides>
  <Notes>82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Apple Symbols</vt:lpstr>
      <vt:lpstr>Arial</vt:lpstr>
      <vt:lpstr>Calibri</vt:lpstr>
      <vt:lpstr>Comic Sans MS</vt:lpstr>
      <vt:lpstr>Copperplate</vt:lpstr>
      <vt:lpstr>Office Theme</vt:lpstr>
      <vt:lpstr>Information Extraction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Natural Language Understanding (NLU)</vt:lpstr>
      <vt:lpstr>Incorporating KBs for NLU</vt:lpstr>
      <vt:lpstr>Inference over KB</vt:lpstr>
      <vt:lpstr>Inference over KB by Random Walks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Random walk inference: learned path types</vt:lpstr>
      <vt:lpstr>Deep Relational Learning</vt:lpstr>
      <vt:lpstr>Deep Relational Learning</vt:lpstr>
      <vt:lpstr>Deep Relational Learning</vt:lpstr>
      <vt:lpstr>Deep Relational Learning</vt:lpstr>
      <vt:lpstr>Deep Relational Learning</vt:lpstr>
      <vt:lpstr>Deep Relational Learning</vt:lpstr>
      <vt:lpstr>Deep Relational Learning</vt:lpstr>
      <vt:lpstr>Deep Relational Learning</vt:lpstr>
      <vt:lpstr>Deep Relational Learning</vt:lpstr>
      <vt:lpstr>Deep Relational Learning</vt:lpstr>
      <vt:lpstr>Locating Knowledge in LM</vt:lpstr>
      <vt:lpstr>Locating Knowledge in LM</vt:lpstr>
      <vt:lpstr>Locating Knowledge in LM</vt:lpstr>
      <vt:lpstr>Locating Knowledge in LM</vt:lpstr>
      <vt:lpstr>Locating Knowledge in LM</vt:lpstr>
      <vt:lpstr>PowerPoint Presentation</vt:lpstr>
      <vt:lpstr>PowerPoint Presentation</vt:lpstr>
      <vt:lpstr>PowerPoint Presentation</vt:lpstr>
      <vt:lpstr>PowerPoint Presentation</vt:lpstr>
      <vt:lpstr>PowerPoint Presentation</vt:lpstr>
      <vt:lpstr>PowerPoint Presentation</vt:lpstr>
      <vt:lpstr>Never Ending Language Learner (NELL) rtw.ml.cmu.edu/</vt:lpstr>
      <vt:lpstr>Never Ending Image Learner (NEIL) www.neil-kb.com/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Incorporating Knowledge in Understanding</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Online2PDF.com</dc:creator>
  <cp:lastModifiedBy>Wijaya, Derry</cp:lastModifiedBy>
  <cp:revision>19</cp:revision>
  <dcterms:created xsi:type="dcterms:W3CDTF">2019-04-01T07:42:09Z</dcterms:created>
  <dcterms:modified xsi:type="dcterms:W3CDTF">2022-04-20T19:22:42Z</dcterms:modified>
</cp:coreProperties>
</file>